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6"/>
  </p:notesMasterIdLst>
  <p:sldIdLst>
    <p:sldId id="653" r:id="rId2"/>
    <p:sldId id="824" r:id="rId3"/>
    <p:sldId id="822" r:id="rId4"/>
    <p:sldId id="82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6357" autoAdjust="0"/>
  </p:normalViewPr>
  <p:slideViewPr>
    <p:cSldViewPr snapToGrid="0">
      <p:cViewPr varScale="1">
        <p:scale>
          <a:sx n="114" d="100"/>
          <a:sy n="114" d="100"/>
        </p:scale>
        <p:origin x="111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BA7E3A-33B8-49A7-821F-71A3BEA00AB9}" type="datetimeFigureOut">
              <a:rPr lang="en-US" smtClean="0"/>
              <a:t>5/4/2022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8E3A3C-C90F-43F5-A91B-2302704211E6}" type="slidenum">
              <a:rPr lang="en-US" smtClean="0"/>
              <a:t>‹#›</a:t>
            </a:fld>
            <a:endParaRPr lang="en-US"/>
          </a:p>
        </p:txBody>
      </p:sp>
    </p:spTree>
    <p:extLst>
      <p:ext uri="{BB962C8B-B14F-4D97-AF65-F5344CB8AC3E}">
        <p14:creationId xmlns:p14="http://schemas.microsoft.com/office/powerpoint/2010/main" val="242784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2400" dirty="0">
                <a:solidFill>
                  <a:srgbClr val="984807"/>
                </a:solidFill>
                <a:latin typeface="Verdana" panose="020B0604030504040204" charset="0"/>
                <a:ea typeface="宋体" charset="0"/>
              </a:rPr>
              <a:t>**CHINESE**</a:t>
            </a:r>
          </a:p>
          <a:p>
            <a:endParaRPr lang="en-US" altLang="zh-CN" sz="2400" dirty="0">
              <a:solidFill>
                <a:srgbClr val="984807"/>
              </a:solidFill>
              <a:latin typeface="Verdana" panose="020B0604030504040204" charset="0"/>
              <a:ea typeface="宋体" charset="0"/>
            </a:endParaRPr>
          </a:p>
          <a:p>
            <a:r>
              <a:rPr lang="en-US" altLang="zh-CN" sz="2400" dirty="0">
                <a:solidFill>
                  <a:srgbClr val="984807"/>
                </a:solidFill>
                <a:latin typeface="Verdana" panose="020B0604030504040204" charset="0"/>
                <a:ea typeface="宋体" charset="0"/>
              </a:rPr>
              <a:t>1.  The ideal state is to design for no cleaning as cleaning is not a value</a:t>
            </a:r>
            <a:r>
              <a:rPr lang="zh-CN" altLang="en-US" sz="2400" dirty="0">
                <a:solidFill>
                  <a:srgbClr val="984807"/>
                </a:solidFill>
                <a:latin typeface="Verdana" panose="020B0604030504040204" charset="0"/>
                <a:ea typeface="宋体" charset="0"/>
              </a:rPr>
              <a:t>-</a:t>
            </a:r>
            <a:r>
              <a:rPr lang="en-US" altLang="zh-CN" sz="2400" dirty="0">
                <a:solidFill>
                  <a:srgbClr val="984807"/>
                </a:solidFill>
                <a:latin typeface="Verdana" panose="020B0604030504040204" charset="0"/>
                <a:ea typeface="宋体" charset="0"/>
              </a:rPr>
              <a:t>added process for our consumer (see Value Stream Mapping). However, it is a critical process to providing safe quality food, but we should work to minimize its impact to the business as much as possible.  Creating systems with redundant and dedicated equipment help drive down Planned Losses.
</a:t>
            </a:r>
            <a:r>
              <a:rPr lang="zh-CN" altLang="en-US" sz="2400" dirty="0">
                <a:solidFill>
                  <a:srgbClr val="984807"/>
                </a:solidFill>
                <a:latin typeface="Verdana" panose="020B0604030504040204" charset="0"/>
                <a:ea typeface="宋体" charset="0"/>
              </a:rPr>
              <a:t>理想的状态是设计为不用清洗，因为清洗对我们的消费者来说不是一个增值过程</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见价值流映射</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。然而，这是一个提供安全优质食品的关键过程，但我们应该尽量减少其对企业的影响。创建具有备用和专用设备的系统有助于降低计划中的损失。
	</a:t>
            </a:r>
            <a:r>
              <a:rPr lang="en-US" altLang="zh-CN" sz="2400" dirty="0">
                <a:solidFill>
                  <a:srgbClr val="984807"/>
                </a:solidFill>
                <a:latin typeface="Verdana" panose="020B0604030504040204" charset="0"/>
                <a:ea typeface="宋体" charset="0"/>
              </a:rPr>
              <a:t>Examples </a:t>
            </a:r>
            <a:r>
              <a:rPr lang="zh-CN" altLang="en-US" sz="2400" dirty="0">
                <a:solidFill>
                  <a:srgbClr val="984807"/>
                </a:solidFill>
                <a:latin typeface="Verdana" panose="020B0604030504040204" charset="0"/>
                <a:ea typeface="宋体" charset="0"/>
              </a:rPr>
              <a:t>举例</a:t>
            </a:r>
            <a:r>
              <a:rPr lang="en-US" altLang="zh-CN" sz="2400" dirty="0">
                <a:solidFill>
                  <a:srgbClr val="984807"/>
                </a:solidFill>
                <a:latin typeface="Verdana" panose="020B0604030504040204" charset="0"/>
                <a:ea typeface="宋体" charset="0"/>
              </a:rPr>
              <a:t>: 
dedicated equipment to a specific allergen to prevent the need to clean and inspect the system related to removing that specific protein the significant resources need to meet that goal. </a:t>
            </a:r>
            <a:r>
              <a:rPr lang="zh-CN" altLang="en-US" sz="2400" dirty="0">
                <a:solidFill>
                  <a:srgbClr val="984807"/>
                </a:solidFill>
                <a:latin typeface="Verdana" panose="020B0604030504040204" charset="0"/>
                <a:ea typeface="宋体" charset="0"/>
              </a:rPr>
              <a:t>专用设备用于特定的过敏原，以防止需要清洗和检查与去除特定蛋白质相关的系统，这是实现该目标所需的重要资源。
</a:t>
            </a:r>
            <a:r>
              <a:rPr lang="en-US" altLang="zh-CN" sz="2400" dirty="0">
                <a:solidFill>
                  <a:srgbClr val="984807"/>
                </a:solidFill>
                <a:latin typeface="Verdana" panose="020B0604030504040204" charset="0"/>
                <a:ea typeface="宋体" charset="0"/>
              </a:rPr>
              <a:t>Redundant equipment so that it can be pulled offline quickly during a flavor changeover and replaced for a faster start up of the system
</a:t>
            </a:r>
            <a:r>
              <a:rPr lang="zh-CN" altLang="en-US" sz="2400" dirty="0">
                <a:solidFill>
                  <a:srgbClr val="984807"/>
                </a:solidFill>
                <a:latin typeface="Verdana" panose="020B0604030504040204" charset="0"/>
                <a:ea typeface="宋体" charset="0"/>
              </a:rPr>
              <a:t>备用设备，以便在口味转换期间可以快速脱机并替换为系统的更快启动
</a:t>
            </a:r>
            <a:r>
              <a:rPr lang="en-US" altLang="zh-CN" sz="2400" dirty="0">
                <a:solidFill>
                  <a:srgbClr val="984807"/>
                </a:solidFill>
                <a:latin typeface="Verdana" panose="020B0604030504040204" charset="0"/>
                <a:ea typeface="宋体" charset="0"/>
              </a:rPr>
              <a:t>2.  Purging the system to remove most, but not all, of the product/ingredient to meet the changeover success criteria.  A clear standard of how much remaining material can be left in/on the system needs to be clearly agreed to and communicated (photo standards, etc). 
</a:t>
            </a:r>
            <a:r>
              <a:rPr lang="zh-CN" altLang="en-US" sz="2400" dirty="0">
                <a:solidFill>
                  <a:srgbClr val="984807"/>
                </a:solidFill>
                <a:latin typeface="Verdana" panose="020B0604030504040204" charset="0"/>
                <a:ea typeface="宋体" charset="0"/>
              </a:rPr>
              <a:t>对系统进行清洗，除去大部分</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但不是全部</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产品</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成分，以满足转换成功标准。关于系统中</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上可以留下多少剩余材料的明确标准需要得到明确的同意和沟通</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照片标准等</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
	</a:t>
            </a:r>
            <a:r>
              <a:rPr lang="en-US" altLang="zh-CN" sz="2400" dirty="0">
                <a:solidFill>
                  <a:srgbClr val="984807"/>
                </a:solidFill>
                <a:latin typeface="Verdana" panose="020B0604030504040204" charset="0"/>
                <a:ea typeface="宋体" charset="0"/>
              </a:rPr>
              <a:t>Examples</a:t>
            </a:r>
            <a:r>
              <a:rPr lang="zh-CN" altLang="en-US" sz="2400" dirty="0">
                <a:solidFill>
                  <a:srgbClr val="984807"/>
                </a:solidFill>
                <a:latin typeface="Verdana" panose="020B0604030504040204" charset="0"/>
                <a:ea typeface="宋体" charset="0"/>
              </a:rPr>
              <a:t>举例</a:t>
            </a:r>
            <a:r>
              <a:rPr lang="en-US" altLang="zh-CN" sz="2400" dirty="0">
                <a:solidFill>
                  <a:srgbClr val="984807"/>
                </a:solidFill>
                <a:latin typeface="Verdana" panose="020B0604030504040204" charset="0"/>
                <a:ea typeface="宋体" charset="0"/>
              </a:rPr>
              <a:t>: 
Pushing the previous product with the next formula for a given time/weight/volume to meet a sensory standard (removing color, flavor, etc)
Flushing with an inert material like salt to help abrade away the previous material
</a:t>
            </a:r>
            <a:r>
              <a:rPr lang="zh-CN" altLang="en-US" sz="2400" dirty="0">
                <a:solidFill>
                  <a:srgbClr val="984807"/>
                </a:solidFill>
                <a:latin typeface="Verdana" panose="020B0604030504040204" charset="0"/>
                <a:ea typeface="宋体" charset="0"/>
              </a:rPr>
              <a:t>在给定的时间</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重量</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体积内，用下一个配方推动上一个产品以达到感官标准</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去除颜色、味道等</a:t>
            </a:r>
            <a:r>
              <a:rPr lang="en-US" altLang="zh-CN" sz="2400" dirty="0">
                <a:solidFill>
                  <a:srgbClr val="984807"/>
                </a:solidFill>
                <a:latin typeface="Verdana" panose="020B0604030504040204" charset="0"/>
                <a:ea typeface="宋体" charset="0"/>
              </a:rPr>
              <a:t>)
</a:t>
            </a:r>
            <a:r>
              <a:rPr lang="zh-CN" altLang="en-US" sz="2400" dirty="0">
                <a:solidFill>
                  <a:srgbClr val="984807"/>
                </a:solidFill>
                <a:latin typeface="Verdana" panose="020B0604030504040204" charset="0"/>
                <a:ea typeface="宋体" charset="0"/>
              </a:rPr>
              <a:t>用一种像盐一样的惰性物质冲洗，以帮助磨蚀之前的物质
</a:t>
            </a:r>
            <a:r>
              <a:rPr lang="en-US" altLang="zh-CN" sz="2400" dirty="0">
                <a:solidFill>
                  <a:srgbClr val="984807"/>
                </a:solidFill>
                <a:latin typeface="Verdana" panose="020B0604030504040204" charset="0"/>
                <a:ea typeface="宋体" charset="0"/>
              </a:rPr>
              <a:t>Dry cleaning with no water or chemicals should be prioritized to minimize the impact of water and chemicals on our people, equipment, and the environment.   We want to collect the soil not spread it so use of compressed air is strongly discouraged.  Vacuum, scrape, or brush the soil to efficiently and effectively get it into a waste container. </a:t>
            </a:r>
            <a:r>
              <a:rPr lang="zh-CN" altLang="en-US" sz="2400" dirty="0">
                <a:solidFill>
                  <a:srgbClr val="984807"/>
                </a:solidFill>
                <a:latin typeface="Verdana" panose="020B0604030504040204" charset="0"/>
                <a:ea typeface="宋体" charset="0"/>
              </a:rPr>
              <a:t>没有水或化学品的干洗应优先考虑，以尽量减少水和化学品对我们的人，设备和环境的影响。我们希望收集污垢而不是散布它，所以使用压缩空气是强烈不鼓励的。用吸尘器、刮土或刷土来有效地将污垢放入废物容器中。
</a:t>
            </a:r>
            <a:r>
              <a:rPr lang="en-US" altLang="zh-CN" sz="2400" dirty="0">
                <a:solidFill>
                  <a:srgbClr val="984807"/>
                </a:solidFill>
                <a:latin typeface="Verdana" panose="020B0604030504040204" charset="0"/>
                <a:ea typeface="宋体" charset="0"/>
              </a:rPr>
              <a:t>Dry cleaning with chemicals to help loosen/release the soils may be needed in some cases.</a:t>
            </a:r>
            <a:r>
              <a:rPr lang="zh-CN" altLang="en-US" sz="2400" dirty="0">
                <a:solidFill>
                  <a:srgbClr val="984807"/>
                </a:solidFill>
                <a:latin typeface="Verdana" panose="020B0604030504040204" charset="0"/>
                <a:ea typeface="宋体" charset="0"/>
              </a:rPr>
              <a:t>在某些情况下，可能需要用化学物质进行干洗来帮助污垢松驰。
</a:t>
            </a:r>
            <a:r>
              <a:rPr lang="en-US" altLang="zh-CN" sz="2400" dirty="0">
                <a:solidFill>
                  <a:srgbClr val="984807"/>
                </a:solidFill>
                <a:latin typeface="Verdana" panose="020B0604030504040204" charset="0"/>
                <a:ea typeface="宋体" charset="0"/>
              </a:rPr>
              <a:t>If water use is absolutely necessary then having a fully automated, closed loop system is the best option to control the key steps and parameters of cleaning.</a:t>
            </a:r>
            <a:r>
              <a:rPr lang="zh-CN" altLang="en-US" sz="2400" dirty="0">
                <a:solidFill>
                  <a:srgbClr val="984807"/>
                </a:solidFill>
                <a:latin typeface="Verdana" panose="020B0604030504040204" charset="0"/>
                <a:ea typeface="宋体" charset="0"/>
              </a:rPr>
              <a:t>如果用水是绝对必要的，那么有一个全自动的闭环系统是控制清洗的关键步骤和参数的最佳选择。
</a:t>
            </a:r>
            <a:r>
              <a:rPr lang="en-US" altLang="zh-CN" sz="2400" dirty="0">
                <a:solidFill>
                  <a:srgbClr val="984807"/>
                </a:solidFill>
                <a:latin typeface="Verdana" panose="020B0604030504040204" charset="0"/>
                <a:ea typeface="宋体" charset="0"/>
              </a:rPr>
              <a:t>If possible, move equipment for wet cleaning to an area designed for cleaning and control water.  The first choice is to utilize an automated washer (cabinet, tunnel, etc) to ensure reparability and control of all steps and parameters.  Automated cleaning is always preferred to the variability of human cleaning tasks. </a:t>
            </a:r>
            <a:r>
              <a:rPr lang="zh-CN" altLang="en-US" sz="2400" dirty="0">
                <a:solidFill>
                  <a:srgbClr val="984807"/>
                </a:solidFill>
                <a:latin typeface="Verdana" panose="020B0604030504040204" charset="0"/>
                <a:ea typeface="宋体" charset="0"/>
              </a:rPr>
              <a:t>如果可能的话，将湿式清洗设备移到设计用于清洗和控制水的区域。第一种选择是使用自动洗衣机</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机柜、隧道等</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，以确保所有步骤和参数的可维修性和可控性。与人工清洁任务的可变性相比，自动清洁总是首选的。
</a:t>
            </a:r>
            <a:r>
              <a:rPr lang="en-US" altLang="zh-CN" sz="2400" dirty="0">
                <a:solidFill>
                  <a:srgbClr val="984807"/>
                </a:solidFill>
                <a:latin typeface="Verdana" panose="020B0604030504040204" charset="0"/>
                <a:ea typeface="宋体" charset="0"/>
              </a:rPr>
              <a:t>Assisted Cleaning Systems are closed loop system without full automation like CIP and require more resources to manage. </a:t>
            </a:r>
            <a:r>
              <a:rPr lang="zh-CN" altLang="en-US" sz="2400" dirty="0">
                <a:solidFill>
                  <a:srgbClr val="984807"/>
                </a:solidFill>
                <a:latin typeface="Verdana" panose="020B0604030504040204" charset="0"/>
                <a:ea typeface="宋体" charset="0"/>
              </a:rPr>
              <a:t>辅助清洗系统是闭环系统，不像</a:t>
            </a:r>
            <a:r>
              <a:rPr lang="en-US" altLang="zh-CN" sz="2400" dirty="0">
                <a:solidFill>
                  <a:srgbClr val="984807"/>
                </a:solidFill>
                <a:latin typeface="Verdana" panose="020B0604030504040204" charset="0"/>
                <a:ea typeface="宋体" charset="0"/>
              </a:rPr>
              <a:t>CIP</a:t>
            </a:r>
            <a:r>
              <a:rPr lang="zh-CN" altLang="en-US" sz="2400" dirty="0">
                <a:solidFill>
                  <a:srgbClr val="984807"/>
                </a:solidFill>
                <a:latin typeface="Verdana" panose="020B0604030504040204" charset="0"/>
                <a:ea typeface="宋体" charset="0"/>
              </a:rPr>
              <a:t>那样完全自动化，需要更多的资源来管理。
</a:t>
            </a:r>
            <a:r>
              <a:rPr lang="en-US" altLang="zh-CN" sz="2400" dirty="0">
                <a:solidFill>
                  <a:srgbClr val="984807"/>
                </a:solidFill>
                <a:latin typeface="Verdana" panose="020B0604030504040204" charset="0"/>
                <a:ea typeface="宋体" charset="0"/>
              </a:rPr>
              <a:t>If the components can</a:t>
            </a:r>
            <a:r>
              <a:rPr lang="zh-CN" altLang="en-US" sz="2400" dirty="0">
                <a:solidFill>
                  <a:srgbClr val="984807"/>
                </a:solidFill>
                <a:latin typeface="Verdana" panose="020B0604030504040204" charset="0"/>
                <a:ea typeface="宋体" charset="0"/>
              </a:rPr>
              <a:t>’</a:t>
            </a:r>
            <a:r>
              <a:rPr lang="en-US" altLang="zh-CN" sz="2400" dirty="0">
                <a:solidFill>
                  <a:srgbClr val="984807"/>
                </a:solidFill>
                <a:latin typeface="Verdana" panose="020B0604030504040204" charset="0"/>
                <a:ea typeface="宋体" charset="0"/>
              </a:rPr>
              <a:t>t be moved to a wash area, then clean in place methods like utilizing a bucket and brush must be used.  It is preferred to control the cleaning process and not spread the soil and water to a larger area (example wiping off your kitchen table instead of spraying it down with a hose)</a:t>
            </a:r>
            <a:r>
              <a:rPr lang="zh-CN" altLang="en-US" sz="2400" dirty="0">
                <a:solidFill>
                  <a:srgbClr val="984807"/>
                </a:solidFill>
                <a:latin typeface="Verdana" panose="020B0604030504040204" charset="0"/>
                <a:ea typeface="宋体" charset="0"/>
              </a:rPr>
              <a:t>如果部件不能移动到清洗区域，那么必须使用水桶和刷子等就地清洗方法。最好是控制清洗过程，不要把污垢和水撒到更大的地方</a:t>
            </a:r>
            <a:r>
              <a:rPr lang="en-US" altLang="zh-CN" sz="2400" dirty="0">
                <a:solidFill>
                  <a:srgbClr val="984807"/>
                </a:solidFill>
                <a:latin typeface="Verdana" panose="020B0604030504040204" charset="0"/>
                <a:ea typeface="宋体" charset="0"/>
              </a:rPr>
              <a:t>(</a:t>
            </a:r>
            <a:r>
              <a:rPr lang="zh-CN" altLang="en-US" sz="2400" dirty="0">
                <a:solidFill>
                  <a:srgbClr val="984807"/>
                </a:solidFill>
                <a:latin typeface="Verdana" panose="020B0604030504040204" charset="0"/>
                <a:ea typeface="宋体" charset="0"/>
              </a:rPr>
              <a:t>例如，擦拭你的厨房桌子，而不是用软管喷洒</a:t>
            </a:r>
            <a:r>
              <a:rPr lang="en-US" altLang="zh-CN" sz="2400" dirty="0">
                <a:solidFill>
                  <a:srgbClr val="984807"/>
                </a:solidFill>
                <a:latin typeface="Verdana" panose="020B0604030504040204" charset="0"/>
                <a:ea typeface="宋体" charset="0"/>
              </a:rPr>
              <a:t>)
Flood cleaning requires huge volumes of water, special training, and PPE. It spreads the cleaning process to a much larger area than what was dirty to start with.</a:t>
            </a:r>
            <a:r>
              <a:rPr lang="zh-CN" altLang="en-US" sz="2400" dirty="0">
                <a:solidFill>
                  <a:srgbClr val="984807"/>
                </a:solidFill>
                <a:latin typeface="Verdana" panose="020B0604030504040204" charset="0"/>
                <a:ea typeface="宋体" charset="0"/>
              </a:rPr>
              <a:t>浸没清理需要大量的水，特殊训练和个人防护装备。它将清洁过程扩展到比开始时更大的脏的区域。
</a:t>
            </a:r>
            <a:r>
              <a:rPr lang="en-US" altLang="zh-CN" sz="2400" dirty="0">
                <a:solidFill>
                  <a:srgbClr val="984807"/>
                </a:solidFill>
                <a:latin typeface="Verdana" panose="020B0604030504040204" charset="0"/>
                <a:ea typeface="宋体" charset="0"/>
              </a:rPr>
              <a:t>Option 1. generally will have the lowest impact to cost and micro risk vs. option 9. being the most costly and highest risk for micro growth.  
</a:t>
            </a:r>
            <a:r>
              <a:rPr lang="zh-CN" altLang="en-US" sz="2400" dirty="0">
                <a:solidFill>
                  <a:srgbClr val="984807"/>
                </a:solidFill>
                <a:latin typeface="Verdana" panose="020B0604030504040204" charset="0"/>
                <a:ea typeface="宋体" charset="0"/>
              </a:rPr>
              <a:t>选项</a:t>
            </a:r>
            <a:r>
              <a:rPr lang="en-US" altLang="zh-CN" sz="2400" dirty="0">
                <a:solidFill>
                  <a:srgbClr val="984807"/>
                </a:solidFill>
                <a:latin typeface="Verdana" panose="020B0604030504040204" charset="0"/>
                <a:ea typeface="宋体" charset="0"/>
              </a:rPr>
              <a:t>1</a:t>
            </a:r>
            <a:r>
              <a:rPr lang="zh-CN" altLang="en-US" sz="2400" dirty="0">
                <a:solidFill>
                  <a:srgbClr val="984807"/>
                </a:solidFill>
                <a:latin typeface="Verdana" panose="020B0604030504040204" charset="0"/>
                <a:ea typeface="宋体" charset="0"/>
              </a:rPr>
              <a:t>。一般来说，与选项</a:t>
            </a:r>
            <a:r>
              <a:rPr lang="en-US" altLang="zh-CN" sz="2400" dirty="0">
                <a:solidFill>
                  <a:srgbClr val="984807"/>
                </a:solidFill>
                <a:latin typeface="Verdana" panose="020B0604030504040204" charset="0"/>
                <a:ea typeface="宋体" charset="0"/>
              </a:rPr>
              <a:t>9</a:t>
            </a:r>
            <a:r>
              <a:rPr lang="zh-CN" altLang="en-US" sz="2400" dirty="0">
                <a:solidFill>
                  <a:srgbClr val="984807"/>
                </a:solidFill>
                <a:latin typeface="Verdana" panose="020B0604030504040204" charset="0"/>
                <a:ea typeface="宋体" charset="0"/>
              </a:rPr>
              <a:t>相比，它对成本和微观风险的影响最小。是最昂贵和最危险的微观增长。</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F89AF36-8255-47BD-A432-014C5834BD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**ENGLISH**</a:t>
            </a:r>
          </a:p>
          <a:p>
            <a:endParaRPr lang="en-US" dirty="0"/>
          </a:p>
          <a:p>
            <a:r>
              <a:rPr lang="en-US" dirty="0"/>
              <a:t>1.  The ideal state is to design for no cleaning as cleaning is not a value-added process for our consumer (see Value Stream Mapping). However, it is a critical process to providing safe quality food, but we should work to minimize its impact to the business as much as possible.  Creating systems with redundant and dedicated equipment help drive down Planned Losses.</a:t>
            </a:r>
          </a:p>
          <a:p>
            <a:r>
              <a:rPr lang="en-US" dirty="0"/>
              <a:t>	Examples: </a:t>
            </a:r>
          </a:p>
          <a:p>
            <a:pPr marL="171450" indent="-171450">
              <a:buFont typeface="Arial" panose="020B0604020202020204" pitchFamily="34" charset="0"/>
              <a:buChar char="•"/>
            </a:pPr>
            <a:r>
              <a:rPr lang="en-US" dirty="0"/>
              <a:t>dedicated equipment to a specific allergen to prevent the need to clean and inspect the system related to removing that specific protein the significant resources need to meet that goal. </a:t>
            </a:r>
          </a:p>
          <a:p>
            <a:pPr marL="171450" indent="-171450">
              <a:buFont typeface="Arial" panose="020B0604020202020204" pitchFamily="34" charset="0"/>
              <a:buChar char="•"/>
            </a:pPr>
            <a:r>
              <a:rPr lang="en-US" dirty="0"/>
              <a:t>Redundant equipment so that it can be pulled offline quickly during a flavor changeover and replaced for a faster start up of the system</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2.  Purging they system to remove most, but not all, of the product/ingredient to meet the changeover success criteria.  A clear standard of how much remaining material can be left in/on the system needs to be clearly agreed to and communicated (photo standards, </a:t>
            </a:r>
            <a:r>
              <a:rPr lang="en-US" dirty="0" err="1"/>
              <a:t>etc</a:t>
            </a:r>
            <a:r>
              <a:rPr lang="en-US" dirty="0"/>
              <a:t>). </a:t>
            </a:r>
          </a:p>
          <a:p>
            <a:pPr marL="0" indent="0">
              <a:buFont typeface="Arial" panose="020B0604020202020204" pitchFamily="34" charset="0"/>
              <a:buNone/>
            </a:pPr>
            <a:r>
              <a:rPr lang="en-US" dirty="0"/>
              <a:t>	Examples: </a:t>
            </a:r>
          </a:p>
          <a:p>
            <a:pPr marL="171450" indent="-171450">
              <a:buFont typeface="Arial" panose="020B0604020202020204" pitchFamily="34" charset="0"/>
              <a:buChar char="•"/>
            </a:pPr>
            <a:r>
              <a:rPr lang="en-US" dirty="0"/>
              <a:t>Pushing the previous product with the next formula for a given time/weight/volume to meet a sensory standard (removing color, flavor, </a:t>
            </a:r>
            <a:r>
              <a:rPr lang="en-US" dirty="0" err="1"/>
              <a:t>etc</a:t>
            </a:r>
            <a:r>
              <a:rPr lang="en-US" dirty="0"/>
              <a:t>)</a:t>
            </a:r>
          </a:p>
          <a:p>
            <a:pPr marL="171450" indent="-171450">
              <a:buFont typeface="Arial" panose="020B0604020202020204" pitchFamily="34" charset="0"/>
              <a:buChar char="•"/>
            </a:pPr>
            <a:r>
              <a:rPr lang="en-US" dirty="0"/>
              <a:t>Flushing with an inert material like salt to help abrade away the previous material</a:t>
            </a:r>
          </a:p>
          <a:p>
            <a:pPr marL="171450" indent="-171450">
              <a:buFont typeface="Arial" panose="020B0604020202020204" pitchFamily="34" charset="0"/>
              <a:buChar char="•"/>
            </a:pPr>
            <a:endParaRPr lang="en-US" dirty="0"/>
          </a:p>
          <a:p>
            <a:pPr marL="228600" indent="-228600">
              <a:buFont typeface="+mj-lt"/>
              <a:buAutoNum type="arabicPeriod" startAt="3"/>
            </a:pPr>
            <a:r>
              <a:rPr lang="en-US" dirty="0"/>
              <a:t>Dry cleaning with no water or chemicals should be prioritized to minimize the impact of water and chemicals on our people, equipment, and the environment.   We want to collect the soil not spread it so use of compressed air is strongly discouraged.  Vacuum, scrape, or brush the soil to efficiently and effectively get it into a waste container. </a:t>
            </a:r>
          </a:p>
          <a:p>
            <a:pPr marL="228600" indent="-228600">
              <a:buFont typeface="+mj-lt"/>
              <a:buAutoNum type="arabicPeriod" startAt="3"/>
            </a:pPr>
            <a:r>
              <a:rPr lang="en-US" dirty="0"/>
              <a:t>Dry cleaning with chemicals to help loosen/release the soils may be needed in some cases.</a:t>
            </a:r>
          </a:p>
          <a:p>
            <a:pPr marL="228600" indent="-228600">
              <a:buFont typeface="+mj-lt"/>
              <a:buAutoNum type="arabicPeriod" startAt="3"/>
            </a:pPr>
            <a:r>
              <a:rPr lang="en-US" dirty="0"/>
              <a:t>If water use is absolutely necessary then having a fully automated, closed loop system is the best option to control the key steps and parameters of cleaning.</a:t>
            </a:r>
          </a:p>
          <a:p>
            <a:pPr marL="228600" indent="-228600">
              <a:buFont typeface="+mj-lt"/>
              <a:buAutoNum type="arabicPeriod" startAt="3"/>
            </a:pPr>
            <a:r>
              <a:rPr lang="en-US" dirty="0"/>
              <a:t>If possible, move equipment for wet cleaning to an area designed for cleaning and control water.  The first choice is to utilize an automated washer (cabinet, tunnel, </a:t>
            </a:r>
            <a:r>
              <a:rPr lang="en-US" dirty="0" err="1"/>
              <a:t>etc</a:t>
            </a:r>
            <a:r>
              <a:rPr lang="en-US" dirty="0"/>
              <a:t>) to ensure reparability and control of all steps and parameters.  Automated cleaning is always preferred to the variability of human cleaning tasks. </a:t>
            </a:r>
          </a:p>
          <a:p>
            <a:pPr marL="228600" indent="-228600">
              <a:buFont typeface="+mj-lt"/>
              <a:buAutoNum type="arabicPeriod" startAt="3"/>
            </a:pPr>
            <a:r>
              <a:rPr lang="en-US" dirty="0"/>
              <a:t>Assisted Cleaning Systems are closed loop system without full automation like CIP and require more resources to manage. </a:t>
            </a:r>
          </a:p>
          <a:p>
            <a:pPr marL="228600" indent="-228600">
              <a:buFont typeface="+mj-lt"/>
              <a:buAutoNum type="arabicPeriod" startAt="3"/>
            </a:pPr>
            <a:r>
              <a:rPr lang="en-US" dirty="0"/>
              <a:t>If the components can’t be moved to a wash area, then clean in place methods like utilizing a bucket and brush must be used.  It is preferred to control the cleaning process and not spread the soil and water to a larger area (example wiping off your kitchen table instead of spraying it down with a hose)</a:t>
            </a:r>
          </a:p>
          <a:p>
            <a:pPr marL="228600" indent="-228600">
              <a:buFont typeface="+mj-lt"/>
              <a:buAutoNum type="arabicPeriod" startAt="3"/>
            </a:pPr>
            <a:r>
              <a:rPr lang="en-US" dirty="0"/>
              <a:t>Flood cleaning requires huge volumes of water, special training, and PPE. It spreads the cleaning process to a much larger area than what was dirty to start with.</a:t>
            </a:r>
          </a:p>
          <a:p>
            <a:pPr marL="228600" indent="-228600">
              <a:buFont typeface="+mj-lt"/>
              <a:buAutoNum type="arabicPeriod" startAt="3"/>
            </a:pPr>
            <a:endParaRPr lang="en-US" dirty="0"/>
          </a:p>
          <a:p>
            <a:pPr marL="0" indent="0">
              <a:buFont typeface="+mj-lt"/>
              <a:buNone/>
            </a:pPr>
            <a:r>
              <a:rPr lang="en-US" dirty="0"/>
              <a:t>Option 1. generally will have the lowest impact to cost and micro risk vs. option 9. being the most costly and highest risk for micro growth.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89AF36-8255-47BD-A432-014C5834BD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3298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**PORTUGUESE**</a:t>
            </a:r>
          </a:p>
          <a:p>
            <a:endParaRPr lang="en-US" dirty="0"/>
          </a:p>
          <a:p>
            <a:r>
              <a:rPr lang="en-US" dirty="0"/>
              <a:t>1.  </a:t>
            </a:r>
            <a:r>
              <a:rPr lang="pt-BR" noProof="0" dirty="0"/>
              <a:t>O estágio ideal é desenhar o sistema para não ter limpezas uma vez que limpezas não são valores agregados no processo, para nossos consumidores (veja o “</a:t>
            </a:r>
            <a:r>
              <a:rPr lang="pt-BR" noProof="0" dirty="0" err="1"/>
              <a:t>Value</a:t>
            </a:r>
            <a:r>
              <a:rPr lang="pt-BR" noProof="0" dirty="0"/>
              <a:t> </a:t>
            </a:r>
            <a:r>
              <a:rPr lang="pt-BR" noProof="0" dirty="0" err="1"/>
              <a:t>Stream</a:t>
            </a:r>
            <a:r>
              <a:rPr lang="pt-BR" noProof="0" dirty="0"/>
              <a:t> Mapping” – Mapeamento de Fluxo de Valor). Entretanto, é um processo crítico para fornecer alimentos seguros e de qualidade, mas devemos trabalhar para minimizar ao máximo seus impactos no negócio. Criar sistemas com equipamento dedicado e redundante ajuda a reduzir Perdas Planejadas.</a:t>
            </a:r>
            <a:r>
              <a:rPr lang="en-US" dirty="0"/>
              <a:t>  </a:t>
            </a:r>
          </a:p>
          <a:p>
            <a:r>
              <a:rPr lang="en-US" dirty="0"/>
              <a:t>	</a:t>
            </a:r>
            <a:r>
              <a:rPr lang="en-US" dirty="0" err="1"/>
              <a:t>Exemplos</a:t>
            </a:r>
            <a:r>
              <a:rPr lang="en-US" dirty="0"/>
              <a:t>: </a:t>
            </a:r>
          </a:p>
          <a:p>
            <a:pPr marL="171450" indent="-171450">
              <a:buFont typeface="Arial" panose="020B0604020202020204" pitchFamily="34" charset="0"/>
              <a:buChar char="•"/>
            </a:pPr>
            <a:r>
              <a:rPr lang="pt-BR" noProof="0" dirty="0"/>
              <a:t>Equipamento dedicado para um alergênico específico de forma a evitar a necessidade de limpeza e inspeção do sistema relacionado a remoção desta proteína específica, os recursos significativos precisam atingir este objetivo. </a:t>
            </a:r>
          </a:p>
          <a:p>
            <a:pPr marL="171450" indent="-171450">
              <a:buFont typeface="Arial" panose="020B0604020202020204" pitchFamily="34" charset="0"/>
              <a:buChar char="•"/>
            </a:pPr>
            <a:r>
              <a:rPr lang="pt-BR" noProof="0" dirty="0"/>
              <a:t>Equipamento redundante para que possa </a:t>
            </a:r>
            <a:r>
              <a:rPr lang="en-US" dirty="0"/>
              <a:t>ser </a:t>
            </a:r>
            <a:r>
              <a:rPr lang="pt-BR" noProof="0" dirty="0"/>
              <a:t>desligado facilmente durante uma troca de sabor e substituído para uma inicialização (start </a:t>
            </a:r>
            <a:r>
              <a:rPr lang="pt-BR" noProof="0" dirty="0" err="1"/>
              <a:t>up</a:t>
            </a:r>
            <a:r>
              <a:rPr lang="pt-BR" noProof="0" dirty="0"/>
              <a:t>) do Sistema</a:t>
            </a:r>
            <a:r>
              <a:rPr lang="en-US" dirty="0"/>
              <a:t>.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2.  </a:t>
            </a:r>
            <a:r>
              <a:rPr lang="pt-BR" noProof="0" dirty="0"/>
              <a:t>Purgar o Sistema para remover a maioria, mas não todo, o produto/ingrediente de forma a atingir o critério de sucesso da troca/</a:t>
            </a:r>
            <a:r>
              <a:rPr lang="pt-BR" noProof="0" dirty="0" err="1"/>
              <a:t>changeover</a:t>
            </a:r>
            <a:r>
              <a:rPr lang="pt-BR" noProof="0" dirty="0"/>
              <a:t>. Um padrão claro de quanto material remanescente pode ser deixado no Sistema precisa estar claramente acordado e comunicado (fotos padrões, guias, etc.) </a:t>
            </a:r>
          </a:p>
          <a:p>
            <a:pPr marL="0" indent="0">
              <a:buFont typeface="Arial" panose="020B0604020202020204" pitchFamily="34" charset="0"/>
              <a:buNone/>
            </a:pPr>
            <a:r>
              <a:rPr lang="pt-BR" noProof="0" dirty="0"/>
              <a:t>	Exemplos: </a:t>
            </a:r>
          </a:p>
          <a:p>
            <a:pPr marL="171450" indent="-171450">
              <a:buFont typeface="Arial" panose="020B0604020202020204" pitchFamily="34" charset="0"/>
              <a:buChar char="•"/>
            </a:pPr>
            <a:r>
              <a:rPr lang="pt-BR" noProof="0" dirty="0"/>
              <a:t>Empurrar o produto anterior com a formula seguinte por um determinado tempo/peso/volume para atingir um padrão sensorial (remoção de cor, sabor, etc.).</a:t>
            </a:r>
          </a:p>
          <a:p>
            <a:pPr marL="171450" indent="-171450">
              <a:buFont typeface="Arial" panose="020B0604020202020204" pitchFamily="34" charset="0"/>
              <a:buChar char="•"/>
            </a:pPr>
            <a:r>
              <a:rPr lang="pt-BR" noProof="0" dirty="0"/>
              <a:t>“Lavar” com um material inerte como sal para ajudar a eliminar o material anterior</a:t>
            </a:r>
            <a:r>
              <a:rPr lang="en-US" dirty="0"/>
              <a:t>. </a:t>
            </a:r>
          </a:p>
          <a:p>
            <a:pPr marL="0" indent="0">
              <a:buFont typeface="Arial" panose="020B0604020202020204" pitchFamily="34" charset="0"/>
              <a:buNone/>
            </a:pPr>
            <a:endParaRPr lang="en-US" dirty="0"/>
          </a:p>
          <a:p>
            <a:pPr marL="228600" indent="-228600">
              <a:buFont typeface="+mj-lt"/>
              <a:buAutoNum type="arabicPeriod" startAt="3"/>
            </a:pPr>
            <a:r>
              <a:rPr lang="pt-BR" noProof="0" dirty="0"/>
              <a:t>Limpeza seca sem água ou químicos deve ser priorizada para minimizar o impacto da água e dos produtos químicos para nossas pessoas, equipamento, e o meio ambiente. Queremos coletar os sólidos residuais e não espalhar então o uso de ar comprimido é fortemente desencorajado. Aspire, raspe, ou escove o sólido </a:t>
            </a:r>
            <a:r>
              <a:rPr lang="pt-PT" dirty="0"/>
              <a:t>para colocá-lo de maneira eficiente e eficaz em um recipiente de resíduo.</a:t>
            </a:r>
            <a:endParaRPr lang="en-US" dirty="0"/>
          </a:p>
          <a:p>
            <a:pPr marL="228600" indent="-228600">
              <a:buFont typeface="+mj-lt"/>
              <a:buAutoNum type="arabicPeriod" startAt="3"/>
            </a:pPr>
            <a:r>
              <a:rPr lang="pt-BR" noProof="0" dirty="0"/>
              <a:t>A limpeza seca com químicos para ajudar a soltar/liberar os sólidos pode ser necessária em alguns casos. </a:t>
            </a:r>
          </a:p>
          <a:p>
            <a:pPr marL="228600" indent="-228600">
              <a:buFont typeface="+mj-lt"/>
              <a:buAutoNum type="arabicPeriod" startAt="3"/>
            </a:pPr>
            <a:r>
              <a:rPr lang="pt-BR" noProof="0" dirty="0"/>
              <a:t>Se o uso de água for absolutamente necessário então ter um sistema de circuito fechado totalmente automático é a melhor opção para controlar as principais etapas e parâmetros da limpeza. </a:t>
            </a:r>
            <a:endParaRPr lang="en-US" dirty="0"/>
          </a:p>
          <a:p>
            <a:pPr marL="228600" indent="-228600">
              <a:buFont typeface="+mj-lt"/>
              <a:buAutoNum type="arabicPeriod" startAt="3"/>
            </a:pPr>
            <a:r>
              <a:rPr lang="en-US" dirty="0"/>
              <a:t>Se </a:t>
            </a:r>
            <a:r>
              <a:rPr lang="en-US" dirty="0" err="1"/>
              <a:t>possível</a:t>
            </a:r>
            <a:r>
              <a:rPr lang="en-US" dirty="0"/>
              <a:t>, </a:t>
            </a:r>
            <a:r>
              <a:rPr lang="en-US" dirty="0" err="1"/>
              <a:t>mova</a:t>
            </a:r>
            <a:r>
              <a:rPr lang="en-US" dirty="0"/>
              <a:t> o </a:t>
            </a:r>
            <a:r>
              <a:rPr lang="en-US" dirty="0" err="1"/>
              <a:t>equipamento</a:t>
            </a:r>
            <a:r>
              <a:rPr lang="en-US" dirty="0"/>
              <a:t> para </a:t>
            </a:r>
            <a:r>
              <a:rPr lang="en-US" dirty="0" err="1"/>
              <a:t>limpeza</a:t>
            </a:r>
            <a:r>
              <a:rPr lang="en-US" dirty="0"/>
              <a:t> </a:t>
            </a:r>
            <a:r>
              <a:rPr lang="en-US" dirty="0" err="1"/>
              <a:t>úmida</a:t>
            </a:r>
            <a:r>
              <a:rPr lang="en-US" dirty="0"/>
              <a:t> para </a:t>
            </a:r>
            <a:r>
              <a:rPr lang="en-US" dirty="0" err="1"/>
              <a:t>uma</a:t>
            </a:r>
            <a:r>
              <a:rPr lang="en-US" dirty="0"/>
              <a:t> </a:t>
            </a:r>
            <a:r>
              <a:rPr lang="en-US" dirty="0" err="1"/>
              <a:t>área</a:t>
            </a:r>
            <a:r>
              <a:rPr lang="en-US" dirty="0"/>
              <a:t> </a:t>
            </a:r>
            <a:r>
              <a:rPr lang="en-US" dirty="0" err="1"/>
              <a:t>designada</a:t>
            </a:r>
            <a:r>
              <a:rPr lang="en-US" dirty="0"/>
              <a:t> para </a:t>
            </a:r>
            <a:r>
              <a:rPr lang="en-US" dirty="0" err="1"/>
              <a:t>limpar</a:t>
            </a:r>
            <a:r>
              <a:rPr lang="en-US" dirty="0"/>
              <a:t> e </a:t>
            </a:r>
            <a:r>
              <a:rPr lang="en-US" dirty="0" err="1"/>
              <a:t>controlar</a:t>
            </a:r>
            <a:r>
              <a:rPr lang="en-US" dirty="0"/>
              <a:t> a </a:t>
            </a:r>
            <a:r>
              <a:rPr lang="en-US" dirty="0" err="1"/>
              <a:t>água</a:t>
            </a:r>
            <a:r>
              <a:rPr lang="en-US" dirty="0"/>
              <a:t>. A </a:t>
            </a:r>
            <a:r>
              <a:rPr lang="en-US" dirty="0" err="1"/>
              <a:t>primeira</a:t>
            </a:r>
            <a:r>
              <a:rPr lang="en-US" dirty="0"/>
              <a:t> </a:t>
            </a:r>
            <a:r>
              <a:rPr lang="en-US" dirty="0" err="1"/>
              <a:t>opção</a:t>
            </a:r>
            <a:r>
              <a:rPr lang="en-US" dirty="0"/>
              <a:t> é </a:t>
            </a:r>
            <a:r>
              <a:rPr lang="en-US" dirty="0" err="1"/>
              <a:t>utilizar</a:t>
            </a:r>
            <a:r>
              <a:rPr lang="en-US" dirty="0"/>
              <a:t> </a:t>
            </a:r>
            <a:r>
              <a:rPr lang="en-US" dirty="0" err="1"/>
              <a:t>uma</a:t>
            </a:r>
            <a:r>
              <a:rPr lang="en-US" dirty="0"/>
              <a:t> </a:t>
            </a:r>
            <a:r>
              <a:rPr lang="en-US" dirty="0" err="1"/>
              <a:t>lavadora</a:t>
            </a:r>
            <a:r>
              <a:rPr lang="en-US" dirty="0"/>
              <a:t> </a:t>
            </a:r>
            <a:r>
              <a:rPr lang="en-US" dirty="0" err="1"/>
              <a:t>automática</a:t>
            </a:r>
            <a:r>
              <a:rPr lang="en-US" dirty="0"/>
              <a:t> (</a:t>
            </a:r>
            <a:r>
              <a:rPr lang="en-US" dirty="0" err="1"/>
              <a:t>gabinete</a:t>
            </a:r>
            <a:r>
              <a:rPr lang="en-US" dirty="0"/>
              <a:t>, </a:t>
            </a:r>
            <a:r>
              <a:rPr lang="en-US" dirty="0" err="1"/>
              <a:t>túnel</a:t>
            </a:r>
            <a:r>
              <a:rPr lang="en-US" dirty="0"/>
              <a:t>, </a:t>
            </a:r>
            <a:r>
              <a:rPr lang="en-US" dirty="0" err="1"/>
              <a:t>etc</a:t>
            </a:r>
            <a:r>
              <a:rPr lang="en-US" dirty="0"/>
              <a:t>) para </a:t>
            </a:r>
            <a:r>
              <a:rPr lang="en-US" dirty="0" err="1"/>
              <a:t>garantir</a:t>
            </a:r>
            <a:r>
              <a:rPr lang="en-US" dirty="0"/>
              <a:t> </a:t>
            </a:r>
            <a:r>
              <a:rPr lang="en-US" dirty="0" err="1"/>
              <a:t>reparabilidade</a:t>
            </a:r>
            <a:r>
              <a:rPr lang="en-US" dirty="0"/>
              <a:t> e </a:t>
            </a:r>
            <a:r>
              <a:rPr lang="en-US" dirty="0" err="1"/>
              <a:t>controle</a:t>
            </a:r>
            <a:r>
              <a:rPr lang="en-US" dirty="0"/>
              <a:t> de </a:t>
            </a:r>
            <a:r>
              <a:rPr lang="en-US" dirty="0" err="1"/>
              <a:t>todos</a:t>
            </a:r>
            <a:r>
              <a:rPr lang="en-US" dirty="0"/>
              <a:t> </a:t>
            </a:r>
            <a:r>
              <a:rPr lang="en-US" dirty="0" err="1"/>
              <a:t>os</a:t>
            </a:r>
            <a:r>
              <a:rPr lang="en-US" dirty="0"/>
              <a:t> </a:t>
            </a:r>
            <a:r>
              <a:rPr lang="en-US" dirty="0" err="1"/>
              <a:t>passos</a:t>
            </a:r>
            <a:r>
              <a:rPr lang="en-US" dirty="0"/>
              <a:t> e </a:t>
            </a:r>
            <a:r>
              <a:rPr lang="en-US" dirty="0" err="1"/>
              <a:t>parâmetros</a:t>
            </a:r>
            <a:r>
              <a:rPr lang="en-US" dirty="0"/>
              <a:t>. </a:t>
            </a:r>
            <a:r>
              <a:rPr lang="en-US" dirty="0" err="1"/>
              <a:t>Limpeza</a:t>
            </a:r>
            <a:r>
              <a:rPr lang="en-US" dirty="0"/>
              <a:t> </a:t>
            </a:r>
            <a:r>
              <a:rPr lang="en-US" dirty="0" err="1"/>
              <a:t>automática</a:t>
            </a:r>
            <a:r>
              <a:rPr lang="en-US" dirty="0"/>
              <a:t> é </a:t>
            </a:r>
            <a:r>
              <a:rPr lang="en-US" dirty="0" err="1"/>
              <a:t>sempre</a:t>
            </a:r>
            <a:r>
              <a:rPr lang="en-US" dirty="0"/>
              <a:t> </a:t>
            </a:r>
            <a:r>
              <a:rPr lang="en-US" dirty="0" err="1"/>
              <a:t>preferível</a:t>
            </a:r>
            <a:r>
              <a:rPr lang="en-US" dirty="0"/>
              <a:t> por </a:t>
            </a:r>
            <a:r>
              <a:rPr lang="en-US" dirty="0" err="1"/>
              <a:t>conta</a:t>
            </a:r>
            <a:r>
              <a:rPr lang="en-US" dirty="0"/>
              <a:t> da </a:t>
            </a:r>
            <a:r>
              <a:rPr lang="en-US" dirty="0" err="1"/>
              <a:t>variabilidade</a:t>
            </a:r>
            <a:r>
              <a:rPr lang="en-US" dirty="0"/>
              <a:t> das </a:t>
            </a:r>
            <a:r>
              <a:rPr lang="en-US" dirty="0" err="1"/>
              <a:t>tarefas</a:t>
            </a:r>
            <a:r>
              <a:rPr lang="en-US" dirty="0"/>
              <a:t> de </a:t>
            </a:r>
            <a:r>
              <a:rPr lang="en-US" dirty="0" err="1"/>
              <a:t>limpeza</a:t>
            </a:r>
            <a:r>
              <a:rPr lang="en-US" dirty="0"/>
              <a:t> </a:t>
            </a:r>
            <a:r>
              <a:rPr lang="en-US" dirty="0" err="1"/>
              <a:t>humanas</a:t>
            </a:r>
            <a:r>
              <a:rPr lang="en-US" dirty="0"/>
              <a:t>.  </a:t>
            </a:r>
          </a:p>
          <a:p>
            <a:pPr marL="228600" indent="-228600">
              <a:buFont typeface="+mj-lt"/>
              <a:buAutoNum type="arabicPeriod" startAt="3"/>
            </a:pPr>
            <a:r>
              <a:rPr lang="en-US" dirty="0" err="1"/>
              <a:t>Sistemas</a:t>
            </a:r>
            <a:r>
              <a:rPr lang="en-US" dirty="0"/>
              <a:t> de </a:t>
            </a:r>
            <a:r>
              <a:rPr lang="en-US" dirty="0" err="1"/>
              <a:t>Limpeza</a:t>
            </a:r>
            <a:r>
              <a:rPr lang="en-US" dirty="0"/>
              <a:t> </a:t>
            </a:r>
            <a:r>
              <a:rPr lang="en-US" dirty="0" err="1"/>
              <a:t>Assistida</a:t>
            </a:r>
            <a:r>
              <a:rPr lang="en-US" dirty="0"/>
              <a:t> </a:t>
            </a:r>
            <a:r>
              <a:rPr lang="pt-PT" dirty="0"/>
              <a:t>são um sistema de circuito fechado sem automação completa como o CIP e requerem mais recursos para gerenciar.</a:t>
            </a:r>
            <a:r>
              <a:rPr lang="en-US" dirty="0"/>
              <a:t> Se </a:t>
            </a:r>
            <a:r>
              <a:rPr lang="en-US" dirty="0" err="1"/>
              <a:t>os</a:t>
            </a:r>
            <a:r>
              <a:rPr lang="en-US" dirty="0"/>
              <a:t> </a:t>
            </a:r>
            <a:r>
              <a:rPr lang="en-US" dirty="0" err="1"/>
              <a:t>componentes</a:t>
            </a:r>
            <a:r>
              <a:rPr lang="en-US" dirty="0"/>
              <a:t> </a:t>
            </a:r>
            <a:r>
              <a:rPr lang="en-US" dirty="0" err="1"/>
              <a:t>não</a:t>
            </a:r>
            <a:r>
              <a:rPr lang="en-US" dirty="0"/>
              <a:t> </a:t>
            </a:r>
            <a:r>
              <a:rPr lang="en-US" dirty="0" err="1"/>
              <a:t>puderem</a:t>
            </a:r>
            <a:r>
              <a:rPr lang="en-US" dirty="0"/>
              <a:t> ser </a:t>
            </a:r>
            <a:r>
              <a:rPr lang="en-US" dirty="0" err="1"/>
              <a:t>movidos</a:t>
            </a:r>
            <a:r>
              <a:rPr lang="en-US" dirty="0"/>
              <a:t> para </a:t>
            </a:r>
            <a:r>
              <a:rPr lang="en-US" dirty="0" err="1"/>
              <a:t>uma</a:t>
            </a:r>
            <a:r>
              <a:rPr lang="en-US" dirty="0"/>
              <a:t> </a:t>
            </a:r>
            <a:r>
              <a:rPr lang="en-US" dirty="0" err="1"/>
              <a:t>área</a:t>
            </a:r>
            <a:r>
              <a:rPr lang="en-US" dirty="0"/>
              <a:t> de </a:t>
            </a:r>
            <a:r>
              <a:rPr lang="en-US" dirty="0" err="1"/>
              <a:t>lavagem</a:t>
            </a:r>
            <a:r>
              <a:rPr lang="en-US" dirty="0"/>
              <a:t>, </a:t>
            </a:r>
            <a:r>
              <a:rPr lang="en-US" dirty="0" err="1"/>
              <a:t>então</a:t>
            </a:r>
            <a:r>
              <a:rPr lang="en-US" dirty="0"/>
              <a:t> </a:t>
            </a:r>
            <a:r>
              <a:rPr lang="en-US" dirty="0" err="1"/>
              <a:t>métodos</a:t>
            </a:r>
            <a:r>
              <a:rPr lang="en-US" dirty="0"/>
              <a:t> de </a:t>
            </a:r>
            <a:r>
              <a:rPr lang="en-US" dirty="0" err="1"/>
              <a:t>limpeza</a:t>
            </a:r>
            <a:r>
              <a:rPr lang="en-US" dirty="0"/>
              <a:t> no local com </a:t>
            </a:r>
            <a:r>
              <a:rPr lang="en-US" dirty="0" err="1"/>
              <a:t>baldes</a:t>
            </a:r>
            <a:r>
              <a:rPr lang="en-US" dirty="0"/>
              <a:t> e </a:t>
            </a:r>
            <a:r>
              <a:rPr lang="en-US" dirty="0" err="1"/>
              <a:t>escovas</a:t>
            </a:r>
            <a:r>
              <a:rPr lang="en-US" dirty="0"/>
              <a:t> </a:t>
            </a:r>
            <a:r>
              <a:rPr lang="en-US" dirty="0" err="1"/>
              <a:t>devem</a:t>
            </a:r>
            <a:r>
              <a:rPr lang="en-US" dirty="0"/>
              <a:t> ser </a:t>
            </a:r>
            <a:r>
              <a:rPr lang="en-US" dirty="0" err="1"/>
              <a:t>utilizados</a:t>
            </a:r>
            <a:r>
              <a:rPr lang="en-US" dirty="0"/>
              <a:t>. É </a:t>
            </a:r>
            <a:r>
              <a:rPr lang="en-US" dirty="0" err="1"/>
              <a:t>preferível</a:t>
            </a:r>
            <a:r>
              <a:rPr lang="en-US" dirty="0"/>
              <a:t> </a:t>
            </a:r>
            <a:r>
              <a:rPr lang="en-US" dirty="0" err="1"/>
              <a:t>controlar</a:t>
            </a:r>
            <a:r>
              <a:rPr lang="en-US" dirty="0"/>
              <a:t> o </a:t>
            </a:r>
            <a:r>
              <a:rPr lang="en-US" dirty="0" err="1"/>
              <a:t>processo</a:t>
            </a:r>
            <a:r>
              <a:rPr lang="en-US" dirty="0"/>
              <a:t> de </a:t>
            </a:r>
            <a:r>
              <a:rPr lang="en-US" dirty="0" err="1"/>
              <a:t>limpeza</a:t>
            </a:r>
            <a:r>
              <a:rPr lang="en-US" dirty="0"/>
              <a:t> e </a:t>
            </a:r>
            <a:r>
              <a:rPr lang="en-US" dirty="0" err="1"/>
              <a:t>não</a:t>
            </a:r>
            <a:r>
              <a:rPr lang="en-US" dirty="0"/>
              <a:t> </a:t>
            </a:r>
            <a:r>
              <a:rPr lang="en-US" dirty="0" err="1"/>
              <a:t>espalhar</a:t>
            </a:r>
            <a:r>
              <a:rPr lang="en-US" dirty="0"/>
              <a:t> </a:t>
            </a:r>
            <a:r>
              <a:rPr lang="en-US" dirty="0" err="1"/>
              <a:t>os</a:t>
            </a:r>
            <a:r>
              <a:rPr lang="en-US" dirty="0"/>
              <a:t> </a:t>
            </a:r>
            <a:r>
              <a:rPr lang="en-US" dirty="0" err="1"/>
              <a:t>sólidos</a:t>
            </a:r>
            <a:r>
              <a:rPr lang="en-US" dirty="0"/>
              <a:t> e </a:t>
            </a:r>
            <a:r>
              <a:rPr lang="en-US" dirty="0" err="1"/>
              <a:t>água</a:t>
            </a:r>
            <a:r>
              <a:rPr lang="en-US" dirty="0"/>
              <a:t> para </a:t>
            </a:r>
            <a:r>
              <a:rPr lang="en-US" dirty="0" err="1"/>
              <a:t>uma</a:t>
            </a:r>
            <a:r>
              <a:rPr lang="en-US" dirty="0"/>
              <a:t> </a:t>
            </a:r>
            <a:r>
              <a:rPr lang="en-US" dirty="0" err="1"/>
              <a:t>área</a:t>
            </a:r>
            <a:r>
              <a:rPr lang="en-US" dirty="0"/>
              <a:t> </a:t>
            </a:r>
            <a:r>
              <a:rPr lang="en-US" dirty="0" err="1"/>
              <a:t>maior</a:t>
            </a:r>
            <a:r>
              <a:rPr lang="en-US" dirty="0"/>
              <a:t> (</a:t>
            </a:r>
            <a:r>
              <a:rPr lang="pt-PT" dirty="0"/>
              <a:t>por exemplo, passar pano na mesa da cozinha em vez de borrifá-la com uma mangueira)</a:t>
            </a:r>
            <a:endParaRPr lang="en-US" dirty="0"/>
          </a:p>
          <a:p>
            <a:pPr marL="228600" indent="-228600">
              <a:buFont typeface="+mj-lt"/>
              <a:buAutoNum type="arabicPeriod" startAt="3"/>
            </a:pPr>
            <a:r>
              <a:rPr lang="en-US" dirty="0" err="1"/>
              <a:t>Limpeza</a:t>
            </a:r>
            <a:r>
              <a:rPr lang="en-US" dirty="0"/>
              <a:t> </a:t>
            </a:r>
            <a:r>
              <a:rPr lang="en-US" dirty="0" err="1"/>
              <a:t>totalmente</a:t>
            </a:r>
            <a:r>
              <a:rPr lang="en-US" dirty="0"/>
              <a:t> </a:t>
            </a:r>
            <a:r>
              <a:rPr lang="en-US" dirty="0" err="1"/>
              <a:t>úmida</a:t>
            </a:r>
            <a:r>
              <a:rPr lang="en-US" dirty="0"/>
              <a:t> </a:t>
            </a:r>
            <a:r>
              <a:rPr lang="en-US" dirty="0" err="1"/>
              <a:t>requer</a:t>
            </a:r>
            <a:r>
              <a:rPr lang="en-US" dirty="0"/>
              <a:t> </a:t>
            </a:r>
            <a:r>
              <a:rPr lang="en-US" dirty="0" err="1"/>
              <a:t>grandes</a:t>
            </a:r>
            <a:r>
              <a:rPr lang="en-US" dirty="0"/>
              <a:t> volumes de </a:t>
            </a:r>
            <a:r>
              <a:rPr lang="en-US" dirty="0" err="1"/>
              <a:t>água</a:t>
            </a:r>
            <a:r>
              <a:rPr lang="en-US" dirty="0"/>
              <a:t>, </a:t>
            </a:r>
            <a:r>
              <a:rPr lang="en-US" dirty="0" err="1"/>
              <a:t>treinamento</a:t>
            </a:r>
            <a:r>
              <a:rPr lang="en-US" dirty="0"/>
              <a:t> especial e </a:t>
            </a:r>
            <a:r>
              <a:rPr lang="en-US" dirty="0" err="1"/>
              <a:t>EPIs.</a:t>
            </a:r>
            <a:r>
              <a:rPr lang="en-US" dirty="0"/>
              <a:t> Ela </a:t>
            </a:r>
            <a:r>
              <a:rPr lang="en-US" dirty="0" err="1"/>
              <a:t>espalha</a:t>
            </a:r>
            <a:r>
              <a:rPr lang="en-US" dirty="0"/>
              <a:t> o </a:t>
            </a:r>
            <a:r>
              <a:rPr lang="en-US" dirty="0" err="1"/>
              <a:t>processo</a:t>
            </a:r>
            <a:r>
              <a:rPr lang="en-US" dirty="0"/>
              <a:t> de </a:t>
            </a:r>
            <a:r>
              <a:rPr lang="en-US" dirty="0" err="1"/>
              <a:t>limpeza</a:t>
            </a:r>
            <a:r>
              <a:rPr lang="en-US" dirty="0"/>
              <a:t> para </a:t>
            </a:r>
            <a:r>
              <a:rPr lang="en-US" dirty="0" err="1"/>
              <a:t>uma</a:t>
            </a:r>
            <a:r>
              <a:rPr lang="en-US" dirty="0"/>
              <a:t> </a:t>
            </a:r>
            <a:r>
              <a:rPr lang="en-US" dirty="0" err="1"/>
              <a:t>área</a:t>
            </a:r>
            <a:r>
              <a:rPr lang="en-US" dirty="0"/>
              <a:t> </a:t>
            </a:r>
            <a:r>
              <a:rPr lang="en-US" dirty="0" err="1"/>
              <a:t>muito</a:t>
            </a:r>
            <a:r>
              <a:rPr lang="en-US" dirty="0"/>
              <a:t> </a:t>
            </a:r>
            <a:r>
              <a:rPr lang="en-US" dirty="0" err="1"/>
              <a:t>maior</a:t>
            </a:r>
            <a:r>
              <a:rPr lang="en-US" dirty="0"/>
              <a:t> do que a que </a:t>
            </a:r>
            <a:r>
              <a:rPr lang="en-US" dirty="0" err="1"/>
              <a:t>estava</a:t>
            </a:r>
            <a:r>
              <a:rPr lang="en-US" dirty="0"/>
              <a:t> </a:t>
            </a:r>
            <a:r>
              <a:rPr lang="en-US" dirty="0" err="1"/>
              <a:t>suja</a:t>
            </a:r>
            <a:r>
              <a:rPr lang="en-US" dirty="0"/>
              <a:t> </a:t>
            </a:r>
            <a:r>
              <a:rPr lang="en-US" dirty="0" err="1"/>
              <a:t>inicialmente</a:t>
            </a:r>
            <a:r>
              <a:rPr lang="en-US" dirty="0"/>
              <a:t>. </a:t>
            </a:r>
          </a:p>
          <a:p>
            <a:pPr marL="0" indent="0">
              <a:buFont typeface="+mj-lt"/>
              <a:buNone/>
            </a:pPr>
            <a:endParaRPr lang="en-US" dirty="0"/>
          </a:p>
          <a:p>
            <a:pPr marL="0" indent="0">
              <a:buFont typeface="+mj-lt"/>
              <a:buNone/>
            </a:pPr>
            <a:r>
              <a:rPr lang="en-US" dirty="0" err="1"/>
              <a:t>Opção</a:t>
            </a:r>
            <a:r>
              <a:rPr lang="en-US" dirty="0"/>
              <a:t> 1. </a:t>
            </a:r>
            <a:r>
              <a:rPr lang="en-US" dirty="0" err="1"/>
              <a:t>geralmente</a:t>
            </a:r>
            <a:r>
              <a:rPr lang="en-US" dirty="0"/>
              <a:t> </a:t>
            </a:r>
            <a:r>
              <a:rPr lang="en-US" dirty="0" err="1"/>
              <a:t>terá</a:t>
            </a:r>
            <a:r>
              <a:rPr lang="en-US" dirty="0"/>
              <a:t> o </a:t>
            </a:r>
            <a:r>
              <a:rPr lang="en-US" dirty="0" err="1"/>
              <a:t>menor</a:t>
            </a:r>
            <a:r>
              <a:rPr lang="en-US" dirty="0"/>
              <a:t> </a:t>
            </a:r>
            <a:r>
              <a:rPr lang="en-US" dirty="0" err="1"/>
              <a:t>impacto</a:t>
            </a:r>
            <a:r>
              <a:rPr lang="en-US" dirty="0"/>
              <a:t> no </a:t>
            </a:r>
            <a:r>
              <a:rPr lang="en-US" dirty="0" err="1"/>
              <a:t>custo</a:t>
            </a:r>
            <a:r>
              <a:rPr lang="en-US" dirty="0"/>
              <a:t> e </a:t>
            </a:r>
            <a:r>
              <a:rPr lang="en-US" dirty="0" err="1"/>
              <a:t>risco</a:t>
            </a:r>
            <a:r>
              <a:rPr lang="en-US" dirty="0"/>
              <a:t> </a:t>
            </a:r>
            <a:r>
              <a:rPr lang="en-US" dirty="0" err="1"/>
              <a:t>microbiano</a:t>
            </a:r>
            <a:r>
              <a:rPr lang="en-US" dirty="0"/>
              <a:t> contra </a:t>
            </a:r>
            <a:r>
              <a:rPr lang="en-US" dirty="0" err="1"/>
              <a:t>opção</a:t>
            </a:r>
            <a:r>
              <a:rPr lang="en-US" dirty="0"/>
              <a:t> 9. </a:t>
            </a:r>
            <a:r>
              <a:rPr lang="en-US" dirty="0" err="1"/>
              <a:t>sendo</a:t>
            </a:r>
            <a:r>
              <a:rPr lang="en-US" dirty="0"/>
              <a:t> a </a:t>
            </a:r>
            <a:r>
              <a:rPr lang="en-US" dirty="0" err="1"/>
              <a:t>mais</a:t>
            </a:r>
            <a:r>
              <a:rPr lang="en-US" dirty="0"/>
              <a:t> </a:t>
            </a:r>
            <a:r>
              <a:rPr lang="en-US" dirty="0" err="1"/>
              <a:t>custosa</a:t>
            </a:r>
            <a:r>
              <a:rPr lang="en-US" dirty="0"/>
              <a:t> e de </a:t>
            </a:r>
            <a:r>
              <a:rPr lang="en-US" dirty="0" err="1"/>
              <a:t>maior</a:t>
            </a:r>
            <a:r>
              <a:rPr lang="en-US" dirty="0"/>
              <a:t> </a:t>
            </a:r>
            <a:r>
              <a:rPr lang="en-US" dirty="0" err="1"/>
              <a:t>risco</a:t>
            </a:r>
            <a:r>
              <a:rPr lang="en-US" dirty="0"/>
              <a:t> no </a:t>
            </a:r>
            <a:r>
              <a:rPr lang="en-US" dirty="0" err="1"/>
              <a:t>crescimento</a:t>
            </a:r>
            <a:r>
              <a:rPr lang="en-US" dirty="0"/>
              <a:t> </a:t>
            </a:r>
            <a:r>
              <a:rPr lang="en-US" dirty="0" err="1"/>
              <a:t>microbiano</a:t>
            </a:r>
            <a:r>
              <a:rPr lang="en-US" dirty="0"/>
              <a: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89AF36-8255-47BD-A432-014C5834BD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91648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15467" y="3594101"/>
            <a:ext cx="6604000" cy="1470025"/>
          </a:xfrm>
        </p:spPr>
        <p:txBody>
          <a:bodyPr anchor="b" anchorCtr="0">
            <a:normAutofit/>
          </a:bodyPr>
          <a:lstStyle>
            <a:lvl1pPr algn="r">
              <a:defRPr sz="3200"/>
            </a:lvl1pPr>
          </a:lstStyle>
          <a:p>
            <a:r>
              <a:rPr lang="en-US"/>
              <a:t>Click to edit Master title style</a:t>
            </a:r>
          </a:p>
        </p:txBody>
      </p:sp>
      <p:sp>
        <p:nvSpPr>
          <p:cNvPr id="3" name="Subtitle 2"/>
          <p:cNvSpPr>
            <a:spLocks noGrp="1"/>
          </p:cNvSpPr>
          <p:nvPr>
            <p:ph type="subTitle" idx="1"/>
          </p:nvPr>
        </p:nvSpPr>
        <p:spPr>
          <a:xfrm>
            <a:off x="5723467" y="5121275"/>
            <a:ext cx="6096000" cy="1752600"/>
          </a:xfrm>
        </p:spPr>
        <p:txBody>
          <a:bodyPr>
            <a:normAutofit/>
          </a:bodyPr>
          <a:lstStyle>
            <a:lvl1pPr marL="0" indent="0" algn="r">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8D7A98A-A18D-4B14-BD71-AAD9615EFCA9}" type="slidenum">
              <a:rPr lang="en-US" smtClean="0"/>
              <a:pPr/>
              <a:t>‹#›</a:t>
            </a:fld>
            <a:endParaRPr lang="en-US"/>
          </a:p>
        </p:txBody>
      </p:sp>
      <p:sp>
        <p:nvSpPr>
          <p:cNvPr id="5" name="Slide Number Placeholder 10"/>
          <p:cNvSpPr txBox="1">
            <a:spLocks/>
          </p:cNvSpPr>
          <p:nvPr userDrawn="1"/>
        </p:nvSpPr>
        <p:spPr>
          <a:xfrm>
            <a:off x="11446093" y="6623202"/>
            <a:ext cx="745908" cy="212764"/>
          </a:xfrm>
          <a:prstGeom prst="rect">
            <a:avLst/>
          </a:prstGeom>
        </p:spPr>
        <p:txBody>
          <a:bodyPr vert="horz" lIns="91440" tIns="45720" rIns="91440" bIns="45720" rtlCol="0" anchor="b"/>
          <a:lstStyle>
            <a:lvl1pPr algn="r">
              <a:defRPr sz="500">
                <a:solidFill>
                  <a:schemeClr val="bg1">
                    <a:lumMod val="60000"/>
                    <a:lumOff val="40000"/>
                  </a:schemeClr>
                </a:solidFill>
              </a:defRPr>
            </a:lvl1pPr>
          </a:lstStyle>
          <a:p>
            <a:pPr fontAlgn="base">
              <a:spcBef>
                <a:spcPct val="0"/>
              </a:spcBef>
              <a:spcAft>
                <a:spcPct val="0"/>
              </a:spcAft>
              <a:defRPr/>
            </a:pPr>
            <a:fld id="{AF909AD6-6206-4C88-988C-1D96EB303ABA}" type="slidenum">
              <a:rPr lang="en-US" sz="500" smtClean="0">
                <a:solidFill>
                  <a:srgbClr val="1F497D"/>
                </a:solidFill>
                <a:latin typeface="Arial" charset="0"/>
              </a:rPr>
              <a:pPr fontAlgn="base">
                <a:spcBef>
                  <a:spcPct val="0"/>
                </a:spcBef>
                <a:spcAft>
                  <a:spcPct val="0"/>
                </a:spcAft>
                <a:defRPr/>
              </a:pPr>
              <a:t>‹#›</a:t>
            </a:fld>
            <a:endParaRPr lang="en-US" sz="500" dirty="0">
              <a:solidFill>
                <a:srgbClr val="1F497D"/>
              </a:solidFill>
              <a:latin typeface="Arial" charset="0"/>
            </a:endParaRPr>
          </a:p>
        </p:txBody>
      </p:sp>
    </p:spTree>
    <p:extLst>
      <p:ext uri="{BB962C8B-B14F-4D97-AF65-F5344CB8AC3E}">
        <p14:creationId xmlns:p14="http://schemas.microsoft.com/office/powerpoint/2010/main" val="437155547"/>
      </p:ext>
    </p:extLst>
  </p:cSld>
  <p:clrMapOvr>
    <a:masterClrMapping/>
  </p:clrMapOvr>
  <p:transition>
    <p:randomBa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91440" rIns="91440" bIns="0" rtlCol="0" anchor="b" anchorCtr="0">
            <a:normAutofit/>
          </a:bodyPr>
          <a:lstStyle>
            <a:lvl1pPr algn="ctr" defTabSz="914400" rtl="0" eaLnBrk="1" latinLnBrk="0" hangingPunct="1">
              <a:lnSpc>
                <a:spcPct val="80000"/>
              </a:lnSpc>
              <a:spcBef>
                <a:spcPct val="0"/>
              </a:spcBef>
              <a:buNone/>
              <a:defRPr lang="en-US" sz="3600" b="0" kern="1200" spc="-150" baseline="0">
                <a:solidFill>
                  <a:schemeClr val="tx1">
                    <a:lumMod val="65000"/>
                    <a:lumOff val="35000"/>
                  </a:schemeClr>
                </a:solidFill>
                <a:latin typeface="+mj-lt"/>
                <a:ea typeface="+mj-ea"/>
                <a:cs typeface="+mj-cs"/>
              </a:defRPr>
            </a:lvl1pPr>
          </a:lstStyle>
          <a:p>
            <a:r>
              <a:rPr lang="en-US"/>
              <a:t>Click to edit Master title style</a:t>
            </a:r>
          </a:p>
        </p:txBody>
      </p:sp>
      <p:sp>
        <p:nvSpPr>
          <p:cNvPr id="3" name="Content Placeholder 2"/>
          <p:cNvSpPr>
            <a:spLocks noGrp="1"/>
          </p:cNvSpPr>
          <p:nvPr>
            <p:ph idx="1"/>
          </p:nvPr>
        </p:nvSpPr>
        <p:spPr>
          <a:xfrm>
            <a:off x="609600" y="1282700"/>
            <a:ext cx="10972800" cy="5008564"/>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E8D7A98A-A18D-4B14-BD71-AAD9615EFCA9}" type="slidenum">
              <a:rPr lang="en-US" smtClean="0"/>
              <a:pPr/>
              <a:t>‹#›</a:t>
            </a:fld>
            <a:endParaRPr lang="en-US"/>
          </a:p>
        </p:txBody>
      </p:sp>
    </p:spTree>
    <p:extLst>
      <p:ext uri="{BB962C8B-B14F-4D97-AF65-F5344CB8AC3E}">
        <p14:creationId xmlns:p14="http://schemas.microsoft.com/office/powerpoint/2010/main" val="4163807039"/>
      </p:ext>
    </p:extLst>
  </p:cSld>
  <p:clrMapOvr>
    <a:masterClrMapping/>
  </p:clrMapOvr>
  <p:transition>
    <p:randomBa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30769" y="1625601"/>
            <a:ext cx="506306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00800" y="1600206"/>
            <a:ext cx="50651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a:xfrm>
            <a:off x="4673600" y="6643709"/>
            <a:ext cx="2844800" cy="185737"/>
          </a:xfrm>
          <a:prstGeom prst="rect">
            <a:avLst/>
          </a:prstGeom>
          <a:ln/>
        </p:spPr>
        <p:txBody>
          <a:bodyPr/>
          <a:lstStyle>
            <a:lvl1pPr>
              <a:defRPr/>
            </a:lvl1pPr>
          </a:lstStyle>
          <a:p>
            <a:fld id="{956EC85C-01C1-4FDE-8ADF-FB8C1C36E542}" type="datetime1">
              <a:rPr lang="en-US" smtClean="0">
                <a:solidFill>
                  <a:srgbClr val="003399"/>
                </a:solidFill>
              </a:rPr>
              <a:t>5/4/2022</a:t>
            </a:fld>
            <a:endParaRPr lang="en-US" dirty="0">
              <a:solidFill>
                <a:srgbClr val="003399"/>
              </a:solidFill>
            </a:endParaRPr>
          </a:p>
        </p:txBody>
      </p:sp>
      <p:sp>
        <p:nvSpPr>
          <p:cNvPr id="6" name="Footer Placeholder 5"/>
          <p:cNvSpPr>
            <a:spLocks noGrp="1" noChangeArrowheads="1"/>
          </p:cNvSpPr>
          <p:nvPr>
            <p:ph type="ftr" sz="quarter" idx="11"/>
          </p:nvPr>
        </p:nvSpPr>
        <p:spPr>
          <a:xfrm>
            <a:off x="315384" y="6643709"/>
            <a:ext cx="3860800" cy="185737"/>
          </a:xfrm>
          <a:prstGeom prst="rect">
            <a:avLst/>
          </a:prstGeom>
          <a:ln/>
        </p:spPr>
        <p:txBody>
          <a:bodyPr/>
          <a:lstStyle>
            <a:lvl1pPr>
              <a:defRPr/>
            </a:lvl1pPr>
          </a:lstStyle>
          <a:p>
            <a:endParaRPr lang="en-US" dirty="0">
              <a:solidFill>
                <a:srgbClr val="003399"/>
              </a:solidFill>
            </a:endParaRPr>
          </a:p>
        </p:txBody>
      </p:sp>
    </p:spTree>
    <p:extLst>
      <p:ext uri="{BB962C8B-B14F-4D97-AF65-F5344CB8AC3E}">
        <p14:creationId xmlns:p14="http://schemas.microsoft.com/office/powerpoint/2010/main" val="186586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hem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7105723"/>
      </p:ext>
    </p:extLst>
  </p:cSld>
  <p:clrMapOvr>
    <a:masterClrMapping/>
  </p:clrMapOvr>
  <p:transition>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Clip Art and Text">
    <p:spTree>
      <p:nvGrpSpPr>
        <p:cNvPr id="1" name=""/>
        <p:cNvGrpSpPr/>
        <p:nvPr/>
      </p:nvGrpSpPr>
      <p:grpSpPr>
        <a:xfrm>
          <a:off x="0" y="0"/>
          <a:ext cx="0" cy="0"/>
          <a:chOff x="0" y="0"/>
          <a:chExt cx="0" cy="0"/>
        </a:xfrm>
      </p:grpSpPr>
      <p:sp>
        <p:nvSpPr>
          <p:cNvPr id="8" name="Title 1"/>
          <p:cNvSpPr>
            <a:spLocks noGrp="1"/>
          </p:cNvSpPr>
          <p:nvPr>
            <p:ph type="title"/>
          </p:nvPr>
        </p:nvSpPr>
        <p:spPr>
          <a:xfrm>
            <a:off x="304800" y="95697"/>
            <a:ext cx="11480800" cy="914400"/>
          </a:xfrm>
        </p:spPr>
        <p:txBody>
          <a:bodyPr/>
          <a:lstStyle/>
          <a:p>
            <a:r>
              <a:rPr kumimoji="0" lang="en-US"/>
              <a:t>Click to edit Master title style</a:t>
            </a:r>
          </a:p>
        </p:txBody>
      </p:sp>
      <p:sp>
        <p:nvSpPr>
          <p:cNvPr id="9" name="Content Placeholder 2"/>
          <p:cNvSpPr>
            <a:spLocks noGrp="1"/>
          </p:cNvSpPr>
          <p:nvPr>
            <p:ph sz="half" idx="1"/>
          </p:nvPr>
        </p:nvSpPr>
        <p:spPr>
          <a:xfrm>
            <a:off x="609600" y="1350336"/>
            <a:ext cx="5384800" cy="5047417"/>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Content Placeholder 3"/>
          <p:cNvSpPr>
            <a:spLocks noGrp="1"/>
          </p:cNvSpPr>
          <p:nvPr>
            <p:ph sz="half" idx="2"/>
          </p:nvPr>
        </p:nvSpPr>
        <p:spPr>
          <a:xfrm>
            <a:off x="6197600" y="1350336"/>
            <a:ext cx="5384800" cy="50474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366832033"/>
      </p:ext>
    </p:extLst>
  </p:cSld>
  <p:clrMapOvr>
    <a:masterClrMapping/>
  </p:clrMapOvr>
  <p:transition>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CLICK TO EDIT SESSION TITLE</a:t>
            </a:r>
          </a:p>
        </p:txBody>
      </p:sp>
      <p:sp>
        <p:nvSpPr>
          <p:cNvPr id="9" name="Text Placeholder 8"/>
          <p:cNvSpPr>
            <a:spLocks noGrp="1"/>
          </p:cNvSpPr>
          <p:nvPr>
            <p:ph type="body" sz="quarter" idx="11" hasCustomPrompt="1"/>
          </p:nvPr>
        </p:nvSpPr>
        <p:spPr>
          <a:xfrm>
            <a:off x="508000" y="3657600"/>
            <a:ext cx="10972800" cy="381000"/>
          </a:xfrm>
        </p:spPr>
        <p:txBody>
          <a:bodyPr>
            <a:noAutofit/>
          </a:bodyPr>
          <a:lstStyle>
            <a:lvl1pPr>
              <a:defRPr sz="2000" baseline="0">
                <a:solidFill>
                  <a:schemeClr val="tx1">
                    <a:lumMod val="65000"/>
                    <a:lumOff val="35000"/>
                  </a:schemeClr>
                </a:solidFill>
              </a:defRPr>
            </a:lvl1pPr>
          </a:lstStyle>
          <a:p>
            <a:pPr lvl="0"/>
            <a:r>
              <a:rPr lang="en-US" dirty="0"/>
              <a:t>Click to insert presenter’s name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F33C19A5-08E0-4D8F-B9AA-DB472C8925F2}" type="datetime1">
              <a:rPr lang="en-US" smtClean="0"/>
              <a:t>5/4/2022</a:t>
            </a:fld>
            <a:endParaRPr lang="en-US" dirty="0"/>
          </a:p>
        </p:txBody>
      </p:sp>
    </p:spTree>
    <p:extLst>
      <p:ext uri="{BB962C8B-B14F-4D97-AF65-F5344CB8AC3E}">
        <p14:creationId xmlns:p14="http://schemas.microsoft.com/office/powerpoint/2010/main" val="124710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2522EEB5-4D5C-4DFD-9594-0D195A828E47}" type="datetime1">
              <a:rPr lang="en-US" smtClean="0"/>
              <a:t>5/4/2022</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33BE1070-3E3A-48DF-A0B1-59698880DE81}" type="slidenum">
              <a:rPr lang="en-US" smtClean="0"/>
              <a:pPr/>
              <a:t>‹#›</a:t>
            </a:fld>
            <a:endParaRPr lang="en-US"/>
          </a:p>
        </p:txBody>
      </p:sp>
    </p:spTree>
    <p:extLst>
      <p:ext uri="{BB962C8B-B14F-4D97-AF65-F5344CB8AC3E}">
        <p14:creationId xmlns:p14="http://schemas.microsoft.com/office/powerpoint/2010/main" val="308695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2534" y="0"/>
            <a:ext cx="10126133" cy="838200"/>
          </a:xfrm>
          <a:prstGeom prst="rect">
            <a:avLst/>
          </a:prstGeom>
        </p:spPr>
        <p:txBody>
          <a:bodyPr vert="horz" lIns="91440" tIns="91440" rIns="91440" bIns="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58900"/>
            <a:ext cx="10972800" cy="49577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9262533" y="6642100"/>
            <a:ext cx="2844800" cy="215900"/>
          </a:xfrm>
          <a:prstGeom prst="rect">
            <a:avLst/>
          </a:prstGeom>
        </p:spPr>
        <p:txBody>
          <a:bodyPr vert="horz" lIns="91440" tIns="45720" rIns="91440" bIns="45720" rtlCol="0" anchor="ctr"/>
          <a:lstStyle>
            <a:lvl1pPr algn="r">
              <a:defRPr sz="1050">
                <a:solidFill>
                  <a:schemeClr val="bg1"/>
                </a:solidFill>
                <a:latin typeface="Corbel" pitchFamily="34" charset="0"/>
              </a:defRPr>
            </a:lvl1pPr>
          </a:lstStyle>
          <a:p>
            <a:fld id="{E8D7A98A-A18D-4B14-BD71-AAD9615EFCA9}" type="slidenum">
              <a:rPr lang="en-US" smtClean="0"/>
              <a:pPr/>
              <a:t>‹#›</a:t>
            </a:fld>
            <a:endParaRPr lang="en-US"/>
          </a:p>
        </p:txBody>
      </p:sp>
      <p:cxnSp>
        <p:nvCxnSpPr>
          <p:cNvPr id="5" name="Straight Connector 4"/>
          <p:cNvCxnSpPr/>
          <p:nvPr/>
        </p:nvCxnSpPr>
        <p:spPr>
          <a:xfrm>
            <a:off x="304800" y="924498"/>
            <a:ext cx="1036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422400" y="967647"/>
            <a:ext cx="103632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Slide Number Placeholder 10"/>
          <p:cNvSpPr txBox="1">
            <a:spLocks/>
          </p:cNvSpPr>
          <p:nvPr/>
        </p:nvSpPr>
        <p:spPr>
          <a:xfrm>
            <a:off x="1" y="6645236"/>
            <a:ext cx="745908" cy="212764"/>
          </a:xfrm>
          <a:prstGeom prst="rect">
            <a:avLst/>
          </a:prstGeom>
        </p:spPr>
        <p:txBody>
          <a:bodyPr vert="horz" lIns="91440" tIns="45720" rIns="91440" bIns="45720" rtlCol="0" anchor="b"/>
          <a:lstStyle>
            <a:lvl1pPr algn="r">
              <a:defRPr sz="500">
                <a:solidFill>
                  <a:schemeClr val="bg1">
                    <a:lumMod val="60000"/>
                    <a:lumOff val="40000"/>
                  </a:schemeClr>
                </a:solidFill>
              </a:defRPr>
            </a:lvl1pPr>
          </a:lstStyle>
          <a:p>
            <a:pPr algn="l" fontAlgn="base">
              <a:spcBef>
                <a:spcPct val="0"/>
              </a:spcBef>
              <a:spcAft>
                <a:spcPct val="0"/>
              </a:spcAft>
              <a:defRPr/>
            </a:pPr>
            <a:fld id="{AF909AD6-6206-4C88-988C-1D96EB303ABA}" type="slidenum">
              <a:rPr lang="en-US" sz="800" smtClean="0">
                <a:solidFill>
                  <a:schemeClr val="tx2"/>
                </a:solidFill>
                <a:latin typeface="Arial" charset="0"/>
              </a:rPr>
              <a:pPr algn="l" fontAlgn="base">
                <a:spcBef>
                  <a:spcPct val="0"/>
                </a:spcBef>
                <a:spcAft>
                  <a:spcPct val="0"/>
                </a:spcAft>
                <a:defRPr/>
              </a:pPr>
              <a:t>‹#›</a:t>
            </a:fld>
            <a:endParaRPr lang="en-US" sz="800" dirty="0">
              <a:solidFill>
                <a:schemeClr val="tx2"/>
              </a:solidFill>
              <a:latin typeface="Arial" charset="0"/>
            </a:endParaRPr>
          </a:p>
        </p:txBody>
      </p:sp>
    </p:spTree>
    <p:extLst>
      <p:ext uri="{BB962C8B-B14F-4D97-AF65-F5344CB8AC3E}">
        <p14:creationId xmlns:p14="http://schemas.microsoft.com/office/powerpoint/2010/main" val="154213586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Lst>
  <p:transition>
    <p:randomBar/>
  </p:transition>
  <p:hf hdr="0" ftr="0" dt="0"/>
  <p:txStyles>
    <p:titleStyle>
      <a:lvl1pPr algn="ctr" defTabSz="914400" rtl="0" eaLnBrk="1" latinLnBrk="0" hangingPunct="1">
        <a:lnSpc>
          <a:spcPct val="80000"/>
        </a:lnSpc>
        <a:spcBef>
          <a:spcPct val="0"/>
        </a:spcBef>
        <a:buNone/>
        <a:defRPr sz="4000" b="0" kern="1200" spc="-150" baseline="0">
          <a:solidFill>
            <a:schemeClr val="tx1">
              <a:lumMod val="65000"/>
              <a:lumOff val="35000"/>
            </a:schemeClr>
          </a:solidFill>
          <a:latin typeface="+mj-lt"/>
          <a:ea typeface="+mj-ea"/>
          <a:cs typeface="+mj-cs"/>
        </a:defRPr>
      </a:lvl1pPr>
    </p:titleStyle>
    <p:bodyStyle>
      <a:lvl1pPr marL="342900" indent="-342900" algn="l" defTabSz="914400" rtl="0" eaLnBrk="1" latinLnBrk="0" hangingPunct="1">
        <a:lnSpc>
          <a:spcPct val="80000"/>
        </a:lnSpc>
        <a:spcBef>
          <a:spcPts val="1200"/>
        </a:spcBef>
        <a:buClr>
          <a:srgbClr val="92D050"/>
        </a:buClr>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80000"/>
        </a:lnSpc>
        <a:spcBef>
          <a:spcPts val="1200"/>
        </a:spcBef>
        <a:buClr>
          <a:srgbClr val="92D050"/>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80000"/>
        </a:lnSpc>
        <a:spcBef>
          <a:spcPts val="1200"/>
        </a:spcBef>
        <a:buClr>
          <a:srgbClr val="92D050"/>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80000"/>
        </a:lnSpc>
        <a:spcBef>
          <a:spcPts val="1200"/>
        </a:spcBef>
        <a:buClr>
          <a:srgbClr val="92D050"/>
        </a:buClr>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80000"/>
        </a:lnSpc>
        <a:spcBef>
          <a:spcPts val="1200"/>
        </a:spcBef>
        <a:buClr>
          <a:srgbClr val="92D050"/>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346E4ED5-9451-47B3-BA3C-835419D8FD4E}"/>
              </a:ext>
            </a:extLst>
          </p:cNvPr>
          <p:cNvGraphicFramePr>
            <a:graphicFrameLocks noGrp="1"/>
          </p:cNvGraphicFramePr>
          <p:nvPr>
            <p:extLst>
              <p:ext uri="{D42A27DB-BD31-4B8C-83A1-F6EECF244321}">
                <p14:modId xmlns:p14="http://schemas.microsoft.com/office/powerpoint/2010/main" val="1074328603"/>
              </p:ext>
            </p:extLst>
          </p:nvPr>
        </p:nvGraphicFramePr>
        <p:xfrm>
          <a:off x="654309" y="483153"/>
          <a:ext cx="10981189" cy="1127760"/>
        </p:xfrm>
        <a:graphic>
          <a:graphicData uri="http://schemas.openxmlformats.org/drawingml/2006/table">
            <a:tbl>
              <a:tblPr firstRow="1" bandRow="1">
                <a:tableStyleId>{5C22544A-7EE6-4342-B048-85BDC9FD1C3A}</a:tableStyleId>
              </a:tblPr>
              <a:tblGrid>
                <a:gridCol w="1761688">
                  <a:extLst>
                    <a:ext uri="{9D8B030D-6E8A-4147-A177-3AD203B41FA5}">
                      <a16:colId xmlns:a16="http://schemas.microsoft.com/office/drawing/2014/main" val="2895482135"/>
                    </a:ext>
                  </a:extLst>
                </a:gridCol>
                <a:gridCol w="4605387">
                  <a:extLst>
                    <a:ext uri="{9D8B030D-6E8A-4147-A177-3AD203B41FA5}">
                      <a16:colId xmlns:a16="http://schemas.microsoft.com/office/drawing/2014/main" val="1096514898"/>
                    </a:ext>
                  </a:extLst>
                </a:gridCol>
                <a:gridCol w="3082792">
                  <a:extLst>
                    <a:ext uri="{9D8B030D-6E8A-4147-A177-3AD203B41FA5}">
                      <a16:colId xmlns:a16="http://schemas.microsoft.com/office/drawing/2014/main" val="2018336011"/>
                    </a:ext>
                  </a:extLst>
                </a:gridCol>
                <a:gridCol w="1531322">
                  <a:extLst>
                    <a:ext uri="{9D8B030D-6E8A-4147-A177-3AD203B41FA5}">
                      <a16:colId xmlns:a16="http://schemas.microsoft.com/office/drawing/2014/main" val="1673816686"/>
                    </a:ext>
                  </a:extLst>
                </a:gridCol>
              </a:tblGrid>
              <a:tr h="261846">
                <a:tc rowSpan="4">
                  <a:txBody>
                    <a:bodyPr/>
                    <a:lstStyle/>
                    <a:p>
                      <a:endParaRPr lang="en-US" sz="1200" b="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400" b="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Created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Karl Thorson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6547332"/>
                  </a:ext>
                </a:extLst>
              </a:tr>
              <a:tr h="259050">
                <a:tc vMerge="1">
                  <a:txBody>
                    <a:bodyPr/>
                    <a:lstStyle/>
                    <a:p>
                      <a:endParaRPr lang="en-US" dirty="0"/>
                    </a:p>
                  </a:txBody>
                  <a:tcPr/>
                </a:tc>
                <a:tc rowSpan="3">
                  <a:txBody>
                    <a:bodyPr/>
                    <a:lstStyle/>
                    <a:p>
                      <a:pPr algn="ctr"/>
                      <a:r>
                        <a:rPr lang="en-US" sz="1400" b="0" dirty="0">
                          <a:solidFill>
                            <a:sysClr val="windowText" lastClr="000000"/>
                          </a:solidFill>
                          <a:latin typeface="Arial" panose="020B0604020202020204" pitchFamily="34" charset="0"/>
                          <a:cs typeface="Arial" panose="020B0604020202020204" pitchFamily="34" charset="0"/>
                        </a:rPr>
                        <a:t>Cleaning Method Order of Preference Master Slide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Creation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04/08/2020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7648695"/>
                  </a:ext>
                </a:extLst>
              </a:tr>
              <a:tr h="244788">
                <a:tc vMerge="1">
                  <a:txBody>
                    <a:bodyPr/>
                    <a:lstStyle/>
                    <a:p>
                      <a:endParaRPr lang="en-US" dirty="0"/>
                    </a:p>
                  </a:txBody>
                  <a:tcPr/>
                </a:tc>
                <a:tc vMerge="1">
                  <a:txBody>
                    <a:bodyPr/>
                    <a:lstStyle/>
                    <a:p>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Revised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6323707"/>
                  </a:ext>
                </a:extLst>
              </a:tr>
              <a:tr h="235146">
                <a:tc vMerge="1">
                  <a:txBody>
                    <a:bodyPr/>
                    <a:lstStyle/>
                    <a:p>
                      <a:endParaRPr lang="en-US" dirty="0"/>
                    </a:p>
                  </a:txBody>
                  <a:tcPr/>
                </a:tc>
                <a:tc vMerge="1">
                  <a:txBody>
                    <a:bodyPr/>
                    <a:lstStyle/>
                    <a:p>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Revision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0" dirty="0">
                          <a:solidFill>
                            <a:sysClr val="windowText" lastClr="000000"/>
                          </a:solidFill>
                          <a:latin typeface="Arial" panose="020B0604020202020204" pitchFamily="34" charset="0"/>
                          <a:cs typeface="Arial" panose="020B0604020202020204" pitchFamily="34" charset="0"/>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3252377"/>
                  </a:ext>
                </a:extLst>
              </a:tr>
            </a:tbl>
          </a:graphicData>
        </a:graphic>
      </p:graphicFrame>
      <p:pic>
        <p:nvPicPr>
          <p:cNvPr id="6" name="Picture 5" descr="A picture containing drawing, game&#10;&#10;Description automatically generated">
            <a:extLst>
              <a:ext uri="{FF2B5EF4-FFF2-40B4-BE49-F238E27FC236}">
                <a16:creationId xmlns:a16="http://schemas.microsoft.com/office/drawing/2014/main" id="{27A834A4-BE37-4091-B205-65CEDD6C7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4309" y="616854"/>
            <a:ext cx="1717443" cy="860358"/>
          </a:xfrm>
          <a:prstGeom prst="rect">
            <a:avLst/>
          </a:prstGeom>
        </p:spPr>
      </p:pic>
      <p:graphicFrame>
        <p:nvGraphicFramePr>
          <p:cNvPr id="7" name="Table 7">
            <a:extLst>
              <a:ext uri="{FF2B5EF4-FFF2-40B4-BE49-F238E27FC236}">
                <a16:creationId xmlns:a16="http://schemas.microsoft.com/office/drawing/2014/main" id="{B5C5A611-C1AE-40B6-801D-7FDFCB9AE0A2}"/>
              </a:ext>
            </a:extLst>
          </p:cNvPr>
          <p:cNvGraphicFramePr>
            <a:graphicFrameLocks noGrp="1"/>
          </p:cNvGraphicFramePr>
          <p:nvPr/>
        </p:nvGraphicFramePr>
        <p:xfrm>
          <a:off x="478173" y="3781648"/>
          <a:ext cx="11283195" cy="1854200"/>
        </p:xfrm>
        <a:graphic>
          <a:graphicData uri="http://schemas.openxmlformats.org/drawingml/2006/table">
            <a:tbl>
              <a:tblPr firstRow="1" bandRow="1">
                <a:tableStyleId>{5C22544A-7EE6-4342-B048-85BDC9FD1C3A}</a:tableStyleId>
              </a:tblPr>
              <a:tblGrid>
                <a:gridCol w="1182847">
                  <a:extLst>
                    <a:ext uri="{9D8B030D-6E8A-4147-A177-3AD203B41FA5}">
                      <a16:colId xmlns:a16="http://schemas.microsoft.com/office/drawing/2014/main" val="1665194084"/>
                    </a:ext>
                  </a:extLst>
                </a:gridCol>
                <a:gridCol w="1979802">
                  <a:extLst>
                    <a:ext uri="{9D8B030D-6E8A-4147-A177-3AD203B41FA5}">
                      <a16:colId xmlns:a16="http://schemas.microsoft.com/office/drawing/2014/main" val="4279994572"/>
                    </a:ext>
                  </a:extLst>
                </a:gridCol>
                <a:gridCol w="8120546">
                  <a:extLst>
                    <a:ext uri="{9D8B030D-6E8A-4147-A177-3AD203B41FA5}">
                      <a16:colId xmlns:a16="http://schemas.microsoft.com/office/drawing/2014/main" val="3493094471"/>
                    </a:ext>
                  </a:extLst>
                </a:gridCol>
              </a:tblGrid>
              <a:tr h="370840">
                <a:tc gridSpan="3">
                  <a:txBody>
                    <a:bodyPr/>
                    <a:lstStyle/>
                    <a:p>
                      <a:pPr algn="ctr"/>
                      <a:r>
                        <a:rPr lang="en-US" dirty="0">
                          <a:solidFill>
                            <a:sysClr val="windowText" lastClr="000000"/>
                          </a:solidFill>
                          <a:latin typeface="Arial" panose="020B0604020202020204" pitchFamily="34" charset="0"/>
                          <a:cs typeface="Arial" panose="020B0604020202020204" pitchFamily="34" charset="0"/>
                        </a:rPr>
                        <a:t>Change Log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167692"/>
                  </a:ext>
                </a:extLst>
              </a:tr>
              <a:tr h="370840">
                <a:tc>
                  <a:txBody>
                    <a:bodyPr/>
                    <a:lstStyle/>
                    <a:p>
                      <a:r>
                        <a:rPr lang="en-US" dirty="0">
                          <a:solidFill>
                            <a:sysClr val="windowText" lastClr="000000"/>
                          </a:solidFill>
                          <a:latin typeface="Arial" panose="020B0604020202020204" pitchFamily="34" charset="0"/>
                          <a:cs typeface="Arial" panose="020B0604020202020204" pitchFamily="34" charset="0"/>
                        </a:rPr>
                        <a:t>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Arial" panose="020B0604020202020204" pitchFamily="34" charset="0"/>
                          <a:cs typeface="Arial" panose="020B0604020202020204" pitchFamily="34" charset="0"/>
                        </a:rPr>
                        <a:t>Revised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ysClr val="windowText" lastClr="000000"/>
                          </a:solidFill>
                          <a:latin typeface="Arial" panose="020B0604020202020204" pitchFamily="34" charset="0"/>
                          <a:cs typeface="Arial" panose="020B0604020202020204" pitchFamily="34" charset="0"/>
                        </a:rPr>
                        <a:t>Description of Change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4789475"/>
                  </a:ext>
                </a:extLst>
              </a:tr>
              <a:tr h="3708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0531314"/>
                  </a:ext>
                </a:extLst>
              </a:tr>
              <a:tr h="3708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0249789"/>
                  </a:ext>
                </a:extLst>
              </a:tr>
              <a:tr h="3708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0452448"/>
                  </a:ext>
                </a:extLst>
              </a:tr>
            </a:tbl>
          </a:graphicData>
        </a:graphic>
      </p:graphicFrame>
      <p:sp>
        <p:nvSpPr>
          <p:cNvPr id="2" name="TextBox 1">
            <a:extLst>
              <a:ext uri="{FF2B5EF4-FFF2-40B4-BE49-F238E27FC236}">
                <a16:creationId xmlns:a16="http://schemas.microsoft.com/office/drawing/2014/main" id="{4DE9A83B-E9D7-4B16-BF03-B8D174605D19}"/>
              </a:ext>
            </a:extLst>
          </p:cNvPr>
          <p:cNvSpPr txBox="1"/>
          <p:nvPr/>
        </p:nvSpPr>
        <p:spPr>
          <a:xfrm>
            <a:off x="338355" y="6374847"/>
            <a:ext cx="11515290" cy="246221"/>
          </a:xfrm>
          <a:prstGeom prst="rect">
            <a:avLst/>
          </a:prstGeom>
          <a:noFill/>
        </p:spPr>
        <p:txBody>
          <a:bodyPr wrap="square" rtlCol="0">
            <a:spAutoFit/>
          </a:bodyPr>
          <a:lstStyle/>
          <a:p>
            <a:pPr algn="ctr"/>
            <a:r>
              <a:rPr lang="en-US" sz="1000" dirty="0"/>
              <a:t>\\genmills.com\ITQ\SCOE\Master_Slides\Cleaning_Method_Order_Of_Preference_MASTER.pptx</a:t>
            </a:r>
          </a:p>
        </p:txBody>
      </p:sp>
      <p:sp>
        <p:nvSpPr>
          <p:cNvPr id="5" name="Slide Number Placeholder 4">
            <a:extLst>
              <a:ext uri="{FF2B5EF4-FFF2-40B4-BE49-F238E27FC236}">
                <a16:creationId xmlns:a16="http://schemas.microsoft.com/office/drawing/2014/main" id="{6D04CD05-F28B-48FB-8C20-E05DFB80A1C1}"/>
              </a:ext>
            </a:extLst>
          </p:cNvPr>
          <p:cNvSpPr>
            <a:spLocks noGrp="1"/>
          </p:cNvSpPr>
          <p:nvPr>
            <p:ph type="sldNum" sz="quarter" idx="12"/>
          </p:nvPr>
        </p:nvSpPr>
        <p:spPr/>
        <p:txBody>
          <a:bodyPr/>
          <a:lstStyle/>
          <a:p>
            <a:fld id="{85123F1E-906D-4D39-874E-DF571BACF7B5}" type="slidenum">
              <a:rPr lang="en-US" smtClean="0"/>
              <a:t>1</a:t>
            </a:fld>
            <a:endParaRPr lang="en-US"/>
          </a:p>
        </p:txBody>
      </p:sp>
    </p:spTree>
    <p:extLst>
      <p:ext uri="{BB962C8B-B14F-4D97-AF65-F5344CB8AC3E}">
        <p14:creationId xmlns:p14="http://schemas.microsoft.com/office/powerpoint/2010/main" val="334019389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5446" y="117031"/>
            <a:ext cx="10126133" cy="838200"/>
          </a:xfrm>
        </p:spPr>
        <p:txBody>
          <a:bodyPr>
            <a:normAutofit fontScale="90000"/>
          </a:bodyPr>
          <a:lstStyle/>
          <a:p>
            <a:r>
              <a:rPr lang="en-US" dirty="0"/>
              <a:t>Cleaning Method – Order of Preference</a:t>
            </a:r>
            <a:br>
              <a:rPr lang="en-US" dirty="0"/>
            </a:br>
            <a:r>
              <a:rPr lang="zh-CN" altLang="en-US" dirty="0">
                <a:highlight>
                  <a:srgbClr val="FFFF00"/>
                </a:highlight>
              </a:rPr>
              <a:t>清洁方法 - 选择次序</a:t>
            </a:r>
            <a:endParaRPr lang="en-US" dirty="0">
              <a:highlight>
                <a:srgbClr val="FFFF00"/>
              </a:highlight>
            </a:endParaRPr>
          </a:p>
        </p:txBody>
      </p:sp>
      <p:sp>
        <p:nvSpPr>
          <p:cNvPr id="3" name="Content Placeholder 2"/>
          <p:cNvSpPr>
            <a:spLocks noGrp="1"/>
          </p:cNvSpPr>
          <p:nvPr>
            <p:ph idx="1"/>
          </p:nvPr>
        </p:nvSpPr>
        <p:spPr>
          <a:xfrm>
            <a:off x="3276860" y="1755461"/>
            <a:ext cx="7232498" cy="3744983"/>
          </a:xfrm>
        </p:spPr>
        <p:txBody>
          <a:bodyPr>
            <a:normAutofit fontScale="72500" lnSpcReduction="20000"/>
          </a:bodyPr>
          <a:lstStyle/>
          <a:p>
            <a:pPr marL="386080" indent="-386080">
              <a:buFont typeface="+mj-lt"/>
              <a:buAutoNum type="arabicPeriod"/>
            </a:pPr>
            <a:r>
              <a:rPr lang="en-US" dirty="0">
                <a:solidFill>
                  <a:schemeClr val="accent6">
                    <a:lumMod val="50000"/>
                  </a:schemeClr>
                </a:solidFill>
              </a:rPr>
              <a:t>No cleaning needed </a:t>
            </a:r>
            <a:r>
              <a:rPr lang="zh-CN" altLang="en-US" dirty="0">
                <a:solidFill>
                  <a:schemeClr val="accent6">
                    <a:lumMod val="50000"/>
                  </a:schemeClr>
                </a:solidFill>
                <a:highlight>
                  <a:srgbClr val="FFFF00"/>
                </a:highlight>
              </a:rPr>
              <a:t>无需清洁</a:t>
            </a:r>
            <a:endParaRPr lang="en-US" dirty="0">
              <a:solidFill>
                <a:schemeClr val="accent6">
                  <a:lumMod val="50000"/>
                </a:schemeClr>
              </a:solidFill>
              <a:highlight>
                <a:srgbClr val="FFFF00"/>
              </a:highlight>
            </a:endParaRPr>
          </a:p>
          <a:p>
            <a:pPr lvl="1" indent="-386080">
              <a:buFont typeface="+mj-lt"/>
              <a:buAutoNum type="alphaLcPeriod"/>
            </a:pPr>
            <a:r>
              <a:rPr lang="en-US" dirty="0">
                <a:solidFill>
                  <a:schemeClr val="accent6">
                    <a:lumMod val="50000"/>
                  </a:schemeClr>
                </a:solidFill>
              </a:rPr>
              <a:t>Redundant or dedicated equipment </a:t>
            </a:r>
            <a:r>
              <a:rPr lang="zh-CN" altLang="en-US" dirty="0">
                <a:solidFill>
                  <a:schemeClr val="accent6">
                    <a:lumMod val="50000"/>
                  </a:schemeClr>
                </a:solidFill>
                <a:highlight>
                  <a:srgbClr val="FFFF00"/>
                </a:highlight>
              </a:rPr>
              <a:t>备用</a:t>
            </a:r>
            <a:r>
              <a:rPr lang="zh-CN" altLang="en-US" dirty="0">
                <a:solidFill>
                  <a:srgbClr val="984807"/>
                </a:solidFill>
                <a:highlight>
                  <a:srgbClr val="FFFF00"/>
                </a:highlight>
                <a:latin typeface="Verdana" panose="020B0604030504040204" charset="0"/>
                <a:ea typeface="宋体" charset="0"/>
              </a:rPr>
              <a:t>或专用设备</a:t>
            </a:r>
            <a:endParaRPr lang="en-US" dirty="0">
              <a:solidFill>
                <a:schemeClr val="accent6">
                  <a:lumMod val="50000"/>
                </a:schemeClr>
              </a:solidFill>
              <a:highlight>
                <a:srgbClr val="FFFF00"/>
              </a:highlight>
            </a:endParaRPr>
          </a:p>
          <a:p>
            <a:pPr marL="386080" indent="-386080">
              <a:buFont typeface="+mj-lt"/>
              <a:buAutoNum type="arabicPeriod"/>
            </a:pPr>
            <a:r>
              <a:rPr lang="en-US" dirty="0">
                <a:solidFill>
                  <a:schemeClr val="accent6">
                    <a:lumMod val="50000"/>
                  </a:schemeClr>
                </a:solidFill>
              </a:rPr>
              <a:t>Purge (next product or inert material) </a:t>
            </a:r>
          </a:p>
          <a:p>
            <a:pPr marL="0" indent="0">
              <a:buNone/>
            </a:pPr>
            <a:r>
              <a:rPr lang="en-US" altLang="zh-CN" dirty="0">
                <a:solidFill>
                  <a:schemeClr val="accent6">
                    <a:lumMod val="50000"/>
                  </a:schemeClr>
                </a:solidFill>
              </a:rPr>
              <a:t>     </a:t>
            </a:r>
            <a:r>
              <a:rPr lang="zh-CN" altLang="en-US" dirty="0">
                <a:solidFill>
                  <a:schemeClr val="accent6">
                    <a:lumMod val="50000"/>
                  </a:schemeClr>
                </a:solidFill>
                <a:highlight>
                  <a:srgbClr val="FFFF00"/>
                </a:highlight>
              </a:rPr>
              <a:t>净化</a:t>
            </a:r>
            <a:r>
              <a:rPr lang="en-US" altLang="zh-CN" dirty="0">
                <a:solidFill>
                  <a:schemeClr val="accent6">
                    <a:lumMod val="50000"/>
                  </a:schemeClr>
                </a:solidFill>
                <a:highlight>
                  <a:srgbClr val="FFFF00"/>
                </a:highlight>
              </a:rPr>
              <a:t>/</a:t>
            </a:r>
            <a:r>
              <a:rPr lang="zh-CN" altLang="en-US" dirty="0">
                <a:solidFill>
                  <a:schemeClr val="accent6">
                    <a:lumMod val="50000"/>
                  </a:schemeClr>
                </a:solidFill>
                <a:highlight>
                  <a:srgbClr val="FFFF00"/>
                </a:highlight>
              </a:rPr>
              <a:t>清除（下个产品或惰性材料</a:t>
            </a:r>
            <a:r>
              <a:rPr lang="en-US" altLang="zh-CN" dirty="0">
                <a:solidFill>
                  <a:schemeClr val="accent6">
                    <a:lumMod val="50000"/>
                  </a:schemeClr>
                </a:solidFill>
                <a:highlight>
                  <a:srgbClr val="FFFF00"/>
                </a:highlight>
              </a:rPr>
              <a:t>)</a:t>
            </a:r>
            <a:endParaRPr lang="en-US" dirty="0">
              <a:solidFill>
                <a:schemeClr val="accent6">
                  <a:lumMod val="50000"/>
                </a:schemeClr>
              </a:solidFill>
              <a:highlight>
                <a:srgbClr val="FFFF00"/>
              </a:highlight>
            </a:endParaRPr>
          </a:p>
          <a:p>
            <a:pPr marL="386080" indent="-386080">
              <a:buFont typeface="+mj-lt"/>
              <a:buAutoNum type="arabicPeriod"/>
            </a:pPr>
            <a:r>
              <a:rPr lang="en-US" dirty="0">
                <a:solidFill>
                  <a:schemeClr val="accent6">
                    <a:lumMod val="50000"/>
                  </a:schemeClr>
                </a:solidFill>
              </a:rPr>
              <a:t>Dry clean </a:t>
            </a:r>
            <a:r>
              <a:rPr lang="zh-CN" altLang="en-US" dirty="0">
                <a:solidFill>
                  <a:schemeClr val="accent6">
                    <a:lumMod val="50000"/>
                  </a:schemeClr>
                </a:solidFill>
                <a:highlight>
                  <a:srgbClr val="FFFF00"/>
                </a:highlight>
              </a:rPr>
              <a:t>干清洁</a:t>
            </a:r>
            <a:endParaRPr lang="en-US" dirty="0">
              <a:solidFill>
                <a:schemeClr val="accent6">
                  <a:lumMod val="50000"/>
                </a:schemeClr>
              </a:solidFill>
              <a:highlight>
                <a:srgbClr val="FFFF00"/>
              </a:highlight>
            </a:endParaRPr>
          </a:p>
          <a:p>
            <a:pPr marL="386080" indent="-386080">
              <a:buFont typeface="+mj-lt"/>
              <a:buAutoNum type="arabicPeriod"/>
            </a:pPr>
            <a:r>
              <a:rPr lang="en-US" dirty="0">
                <a:solidFill>
                  <a:schemeClr val="accent6">
                    <a:lumMod val="50000"/>
                  </a:schemeClr>
                </a:solidFill>
              </a:rPr>
              <a:t>Dry clean w/chemicals </a:t>
            </a:r>
            <a:r>
              <a:rPr lang="zh-CN" altLang="en-US" dirty="0">
                <a:solidFill>
                  <a:schemeClr val="accent6">
                    <a:lumMod val="50000"/>
                  </a:schemeClr>
                </a:solidFill>
                <a:highlight>
                  <a:srgbClr val="FFFF00"/>
                </a:highlight>
              </a:rPr>
              <a:t>干清洁 </a:t>
            </a:r>
            <a:endParaRPr lang="en-US" dirty="0">
              <a:solidFill>
                <a:schemeClr val="accent6">
                  <a:lumMod val="50000"/>
                </a:schemeClr>
              </a:solidFill>
              <a:highlight>
                <a:srgbClr val="FFFF00"/>
              </a:highlight>
            </a:endParaRPr>
          </a:p>
          <a:p>
            <a:pPr marL="386080" indent="-386080">
              <a:buFont typeface="+mj-lt"/>
              <a:buAutoNum type="arabicPeriod"/>
            </a:pPr>
            <a:r>
              <a:rPr lang="en-US" dirty="0">
                <a:solidFill>
                  <a:srgbClr val="002060"/>
                </a:solidFill>
              </a:rPr>
              <a:t>CIP (Clean in Place) </a:t>
            </a:r>
            <a:r>
              <a:rPr lang="zh-CN" altLang="en-US" dirty="0">
                <a:solidFill>
                  <a:srgbClr val="002060"/>
                </a:solidFill>
                <a:highlight>
                  <a:srgbClr val="FFFF00"/>
                </a:highlight>
              </a:rPr>
              <a:t>就地清洁</a:t>
            </a:r>
            <a:endParaRPr lang="en-US" dirty="0">
              <a:solidFill>
                <a:srgbClr val="002060"/>
              </a:solidFill>
              <a:highlight>
                <a:srgbClr val="FFFF00"/>
              </a:highlight>
            </a:endParaRPr>
          </a:p>
          <a:p>
            <a:pPr marL="386080" indent="-386080">
              <a:buFont typeface="+mj-lt"/>
              <a:buAutoNum type="arabicPeriod"/>
            </a:pPr>
            <a:r>
              <a:rPr lang="en-US" dirty="0">
                <a:solidFill>
                  <a:srgbClr val="002060"/>
                </a:solidFill>
              </a:rPr>
              <a:t>Controlled wet clean – out of place </a:t>
            </a:r>
            <a:r>
              <a:rPr lang="zh-CN" altLang="en-US" dirty="0">
                <a:solidFill>
                  <a:srgbClr val="002060"/>
                </a:solidFill>
                <a:highlight>
                  <a:srgbClr val="FFFF00"/>
                </a:highlight>
              </a:rPr>
              <a:t>受控的湿清洁 </a:t>
            </a:r>
            <a:r>
              <a:rPr lang="en-US" altLang="zh-CN" dirty="0">
                <a:solidFill>
                  <a:srgbClr val="002060"/>
                </a:solidFill>
                <a:highlight>
                  <a:srgbClr val="FFFF00"/>
                </a:highlight>
              </a:rPr>
              <a:t>(</a:t>
            </a:r>
            <a:r>
              <a:rPr lang="zh-CN" altLang="en-US" dirty="0">
                <a:solidFill>
                  <a:srgbClr val="002060"/>
                </a:solidFill>
                <a:highlight>
                  <a:srgbClr val="FFFF00"/>
                </a:highlight>
              </a:rPr>
              <a:t>清洗间）</a:t>
            </a:r>
            <a:endParaRPr lang="en-US" dirty="0">
              <a:solidFill>
                <a:srgbClr val="002060"/>
              </a:solidFill>
              <a:highlight>
                <a:srgbClr val="FFFF00"/>
              </a:highlight>
            </a:endParaRPr>
          </a:p>
          <a:p>
            <a:pPr marL="643255" lvl="1" indent="-342900">
              <a:buFont typeface="+mj-lt"/>
              <a:buAutoNum type="alphaLcPeriod"/>
            </a:pPr>
            <a:r>
              <a:rPr lang="en-US" dirty="0">
                <a:solidFill>
                  <a:srgbClr val="002060"/>
                </a:solidFill>
              </a:rPr>
              <a:t>Automated washer </a:t>
            </a:r>
            <a:r>
              <a:rPr lang="zh-CN" altLang="en-US" dirty="0">
                <a:solidFill>
                  <a:srgbClr val="002060"/>
                </a:solidFill>
                <a:highlight>
                  <a:srgbClr val="FFFF00"/>
                </a:highlight>
              </a:rPr>
              <a:t>自动清洗机</a:t>
            </a:r>
            <a:endParaRPr lang="en-US" dirty="0">
              <a:solidFill>
                <a:srgbClr val="002060"/>
              </a:solidFill>
              <a:highlight>
                <a:srgbClr val="FFFF00"/>
              </a:highlight>
            </a:endParaRPr>
          </a:p>
          <a:p>
            <a:pPr marL="386080" indent="-386080">
              <a:buFont typeface="+mj-lt"/>
              <a:buAutoNum type="arabicPeriod"/>
            </a:pPr>
            <a:r>
              <a:rPr lang="en-US" dirty="0">
                <a:solidFill>
                  <a:srgbClr val="002060"/>
                </a:solidFill>
              </a:rPr>
              <a:t>ACS (Assisted Cleaning System) </a:t>
            </a:r>
            <a:r>
              <a:rPr lang="zh-CN" altLang="en-US" dirty="0">
                <a:solidFill>
                  <a:srgbClr val="002060"/>
                </a:solidFill>
                <a:highlight>
                  <a:srgbClr val="FFFF00"/>
                </a:highlight>
              </a:rPr>
              <a:t>辅助清洁系统</a:t>
            </a:r>
            <a:endParaRPr lang="en-US" dirty="0">
              <a:solidFill>
                <a:srgbClr val="002060"/>
              </a:solidFill>
              <a:highlight>
                <a:srgbClr val="FFFF00"/>
              </a:highlight>
            </a:endParaRPr>
          </a:p>
          <a:p>
            <a:pPr marL="386080" indent="-386080">
              <a:buFont typeface="+mj-lt"/>
              <a:buAutoNum type="arabicPeriod"/>
            </a:pPr>
            <a:r>
              <a:rPr lang="en-US" dirty="0">
                <a:solidFill>
                  <a:srgbClr val="002060"/>
                </a:solidFill>
              </a:rPr>
              <a:t>Controlled wet clean – in place </a:t>
            </a:r>
            <a:r>
              <a:rPr lang="zh-CN" altLang="en-US" dirty="0">
                <a:solidFill>
                  <a:srgbClr val="002060"/>
                </a:solidFill>
                <a:highlight>
                  <a:srgbClr val="FFFF00"/>
                </a:highlight>
              </a:rPr>
              <a:t>受控的湿清洁 - 在适当的地方</a:t>
            </a:r>
            <a:endParaRPr lang="en-US" dirty="0">
              <a:solidFill>
                <a:srgbClr val="002060"/>
              </a:solidFill>
              <a:highlight>
                <a:srgbClr val="FFFF00"/>
              </a:highlight>
            </a:endParaRPr>
          </a:p>
          <a:p>
            <a:pPr marL="386080" indent="-386080">
              <a:buFont typeface="+mj-lt"/>
              <a:buAutoNum type="arabicPeriod"/>
            </a:pPr>
            <a:r>
              <a:rPr lang="en-US" dirty="0">
                <a:solidFill>
                  <a:srgbClr val="002060"/>
                </a:solidFill>
              </a:rPr>
              <a:t>Flood cleaning </a:t>
            </a:r>
            <a:r>
              <a:rPr lang="zh-CN" altLang="en-US" dirty="0">
                <a:solidFill>
                  <a:srgbClr val="002060"/>
                </a:solidFill>
                <a:highlight>
                  <a:srgbClr val="FFFF00"/>
                </a:highlight>
              </a:rPr>
              <a:t>浸没清洁</a:t>
            </a:r>
            <a:endParaRPr lang="en-US" dirty="0">
              <a:solidFill>
                <a:srgbClr val="002060"/>
              </a:solidFill>
              <a:highlight>
                <a:srgbClr val="FFFF00"/>
              </a:highlight>
            </a:endParaRPr>
          </a:p>
        </p:txBody>
      </p:sp>
      <p:sp>
        <p:nvSpPr>
          <p:cNvPr id="4" name="Arrow: Down 3"/>
          <p:cNvSpPr/>
          <p:nvPr/>
        </p:nvSpPr>
        <p:spPr>
          <a:xfrm>
            <a:off x="1684474" y="1885951"/>
            <a:ext cx="1400962" cy="3491982"/>
          </a:xfrm>
          <a:prstGeom prst="downArrow">
            <a:avLst>
              <a:gd name="adj1" fmla="val 63473"/>
              <a:gd name="adj2" fmla="val 23054"/>
            </a:avLst>
          </a:prstGeom>
          <a:gradFill flip="none" rotWithShape="1">
            <a:gsLst>
              <a:gs pos="0">
                <a:srgbClr val="00B050"/>
              </a:gs>
              <a:gs pos="55000">
                <a:srgbClr val="FFC000"/>
              </a:gs>
              <a:gs pos="100000">
                <a:srgbClr val="FF0000"/>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pic>
        <p:nvPicPr>
          <p:cNvPr id="7" name="Picture 6"/>
          <p:cNvPicPr>
            <a:picLocks noChangeAspect="1"/>
          </p:cNvPicPr>
          <p:nvPr/>
        </p:nvPicPr>
        <p:blipFill>
          <a:blip r:embed="rId3"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rot="21379457" flipH="1">
            <a:off x="2304657" y="4912654"/>
            <a:ext cx="451244" cy="244345"/>
          </a:xfrm>
          <a:prstGeom prst="rect">
            <a:avLst/>
          </a:prstGeom>
        </p:spPr>
      </p:pic>
      <p:pic>
        <p:nvPicPr>
          <p:cNvPr id="8" name="Picture 7"/>
          <p:cNvPicPr>
            <a:picLocks noChangeAspect="1"/>
          </p:cNvPicPr>
          <p:nvPr/>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75483" y="4375137"/>
            <a:ext cx="457277" cy="247611"/>
          </a:xfrm>
          <a:prstGeom prst="rect">
            <a:avLst/>
          </a:prstGeom>
        </p:spPr>
      </p:pic>
      <p:pic>
        <p:nvPicPr>
          <p:cNvPr id="9" name="Picture 8"/>
          <p:cNvPicPr>
            <a:picLocks noChangeAspect="1"/>
          </p:cNvPicPr>
          <p:nvPr/>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19685" y="4643966"/>
            <a:ext cx="457277" cy="247611"/>
          </a:xfrm>
          <a:prstGeom prst="rect">
            <a:avLst/>
          </a:prstGeom>
        </p:spPr>
      </p:pic>
      <p:pic>
        <p:nvPicPr>
          <p:cNvPr id="14" name="Picture 13"/>
          <p:cNvPicPr>
            <a:picLocks noChangeAspect="1"/>
          </p:cNvPicPr>
          <p:nvPr/>
        </p:nvPicPr>
        <p:blipFill>
          <a:blip r:embed="rId4"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84955" y="1895149"/>
            <a:ext cx="457277" cy="247611"/>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0507" y="4541152"/>
            <a:ext cx="231620" cy="23162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41997" y="4307245"/>
            <a:ext cx="230130" cy="262087"/>
          </a:xfrm>
          <a:prstGeom prst="rect">
            <a:avLst/>
          </a:prstGeom>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0507" y="4777495"/>
            <a:ext cx="231620" cy="231620"/>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507" y="1944182"/>
            <a:ext cx="231620" cy="224975"/>
          </a:xfrm>
          <a:prstGeom prst="rect">
            <a:avLst/>
          </a:prstGeom>
        </p:spPr>
      </p:pic>
      <p:sp>
        <p:nvSpPr>
          <p:cNvPr id="5" name="Slide Number Placeholder 4"/>
          <p:cNvSpPr>
            <a:spLocks noGrp="1"/>
          </p:cNvSpPr>
          <p:nvPr>
            <p:ph type="sldNum" sz="quarter" idx="12"/>
          </p:nvPr>
        </p:nvSpPr>
        <p:spPr/>
        <p:txBody>
          <a:bodyPr/>
          <a:lstStyle/>
          <a:p>
            <a:fld id="{E8D7A98A-A18D-4B14-BD71-AAD9615EFCA9}" type="slidenum">
              <a:rPr lang="en-US" smtClean="0"/>
              <a:t>2</a:t>
            </a:fld>
            <a:endParaRPr lang="en-US"/>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Cleaning Method – Order of Preference</a:t>
            </a:r>
          </a:p>
        </p:txBody>
      </p:sp>
      <p:sp>
        <p:nvSpPr>
          <p:cNvPr id="4" name="Arrow: Down 3">
            <a:extLst>
              <a:ext uri="{FF2B5EF4-FFF2-40B4-BE49-F238E27FC236}">
                <a16:creationId xmlns:a16="http://schemas.microsoft.com/office/drawing/2014/main" id="{B8504B6B-CF31-4F7A-87AD-554C1AE752A0}"/>
              </a:ext>
            </a:extLst>
          </p:cNvPr>
          <p:cNvSpPr/>
          <p:nvPr/>
        </p:nvSpPr>
        <p:spPr>
          <a:xfrm>
            <a:off x="1684474" y="1885951"/>
            <a:ext cx="1400962" cy="3491982"/>
          </a:xfrm>
          <a:prstGeom prst="downArrow">
            <a:avLst>
              <a:gd name="adj1" fmla="val 63473"/>
              <a:gd name="adj2" fmla="val 23054"/>
            </a:avLst>
          </a:prstGeom>
          <a:gradFill flip="none" rotWithShape="1">
            <a:gsLst>
              <a:gs pos="0">
                <a:srgbClr val="00B050"/>
              </a:gs>
              <a:gs pos="55000">
                <a:srgbClr val="FFC000"/>
              </a:gs>
              <a:gs pos="100000">
                <a:srgbClr val="FF0000"/>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a:endParaRPr>
          </a:p>
        </p:txBody>
      </p:sp>
      <p:pic>
        <p:nvPicPr>
          <p:cNvPr id="7" name="Picture 6">
            <a:extLst>
              <a:ext uri="{FF2B5EF4-FFF2-40B4-BE49-F238E27FC236}">
                <a16:creationId xmlns:a16="http://schemas.microsoft.com/office/drawing/2014/main" id="{D813704E-D765-4D9E-8DAC-BAA178B24B00}"/>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rot="21379457" flipH="1">
            <a:off x="2304657" y="4912654"/>
            <a:ext cx="451244" cy="244345"/>
          </a:xfrm>
          <a:prstGeom prst="rect">
            <a:avLst/>
          </a:prstGeom>
        </p:spPr>
      </p:pic>
      <p:pic>
        <p:nvPicPr>
          <p:cNvPr id="8" name="Picture 7">
            <a:extLst>
              <a:ext uri="{FF2B5EF4-FFF2-40B4-BE49-F238E27FC236}">
                <a16:creationId xmlns:a16="http://schemas.microsoft.com/office/drawing/2014/main" id="{7A470436-9C05-4E52-9519-FDD1FD9FB622}"/>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75483" y="4375137"/>
            <a:ext cx="457277" cy="247611"/>
          </a:xfrm>
          <a:prstGeom prst="rect">
            <a:avLst/>
          </a:prstGeom>
        </p:spPr>
      </p:pic>
      <p:pic>
        <p:nvPicPr>
          <p:cNvPr id="9" name="Picture 8">
            <a:extLst>
              <a:ext uri="{FF2B5EF4-FFF2-40B4-BE49-F238E27FC236}">
                <a16:creationId xmlns:a16="http://schemas.microsoft.com/office/drawing/2014/main" id="{31C380FD-38B5-4C88-ACAA-FFC10B693D19}"/>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19685" y="4643966"/>
            <a:ext cx="457277" cy="247611"/>
          </a:xfrm>
          <a:prstGeom prst="rect">
            <a:avLst/>
          </a:prstGeom>
        </p:spPr>
      </p:pic>
      <p:pic>
        <p:nvPicPr>
          <p:cNvPr id="14" name="Picture 13">
            <a:extLst>
              <a:ext uri="{FF2B5EF4-FFF2-40B4-BE49-F238E27FC236}">
                <a16:creationId xmlns:a16="http://schemas.microsoft.com/office/drawing/2014/main" id="{AEC3BE95-EA63-4F7D-BF02-31E8B4B6048C}"/>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84955" y="1895149"/>
            <a:ext cx="457277" cy="247611"/>
          </a:xfrm>
          <a:prstGeom prst="rect">
            <a:avLst/>
          </a:prstGeom>
        </p:spPr>
      </p:pic>
      <p:pic>
        <p:nvPicPr>
          <p:cNvPr id="16" name="Picture 15">
            <a:extLst>
              <a:ext uri="{FF2B5EF4-FFF2-40B4-BE49-F238E27FC236}">
                <a16:creationId xmlns:a16="http://schemas.microsoft.com/office/drawing/2014/main" id="{6F35C033-9915-4551-A514-A026200B8E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4541152"/>
            <a:ext cx="231620" cy="231620"/>
          </a:xfrm>
          <a:prstGeom prst="rect">
            <a:avLst/>
          </a:prstGeom>
        </p:spPr>
      </p:pic>
      <p:pic>
        <p:nvPicPr>
          <p:cNvPr id="17" name="Picture 16">
            <a:extLst>
              <a:ext uri="{FF2B5EF4-FFF2-40B4-BE49-F238E27FC236}">
                <a16:creationId xmlns:a16="http://schemas.microsoft.com/office/drawing/2014/main" id="{0F5B19EA-908F-40F0-874F-FEF856C1B8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1997" y="4307245"/>
            <a:ext cx="230130" cy="262087"/>
          </a:xfrm>
          <a:prstGeom prst="rect">
            <a:avLst/>
          </a:prstGeom>
        </p:spPr>
      </p:pic>
      <p:pic>
        <p:nvPicPr>
          <p:cNvPr id="18" name="Picture 17">
            <a:extLst>
              <a:ext uri="{FF2B5EF4-FFF2-40B4-BE49-F238E27FC236}">
                <a16:creationId xmlns:a16="http://schemas.microsoft.com/office/drawing/2014/main" id="{D9DC5BC4-A71A-4033-A6A0-BFF04D0452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4777495"/>
            <a:ext cx="231620" cy="231620"/>
          </a:xfrm>
          <a:prstGeom prst="rect">
            <a:avLst/>
          </a:prstGeom>
        </p:spPr>
      </p:pic>
      <p:pic>
        <p:nvPicPr>
          <p:cNvPr id="19" name="Picture 18">
            <a:extLst>
              <a:ext uri="{FF2B5EF4-FFF2-40B4-BE49-F238E27FC236}">
                <a16:creationId xmlns:a16="http://schemas.microsoft.com/office/drawing/2014/main" id="{421A5EB1-3BBD-41BB-AB26-339FBBC6C8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1944182"/>
            <a:ext cx="231620" cy="224975"/>
          </a:xfrm>
          <a:prstGeom prst="rect">
            <a:avLst/>
          </a:prstGeom>
        </p:spPr>
      </p:pic>
      <p:sp>
        <p:nvSpPr>
          <p:cNvPr id="5" name="Slide Number Placeholder 4">
            <a:extLst>
              <a:ext uri="{FF2B5EF4-FFF2-40B4-BE49-F238E27FC236}">
                <a16:creationId xmlns:a16="http://schemas.microsoft.com/office/drawing/2014/main" id="{6EBB598F-97E6-4510-9C60-55B43F356FF7}"/>
              </a:ext>
            </a:extLst>
          </p:cNvPr>
          <p:cNvSpPr>
            <a:spLocks noGrp="1"/>
          </p:cNvSpPr>
          <p:nvPr>
            <p:ph type="sldNum" sz="quarter" idx="12"/>
          </p:nvPr>
        </p:nvSpPr>
        <p:spPr/>
        <p:txBody>
          <a:bodyPr/>
          <a:lstStyle/>
          <a:p>
            <a:fld id="{E8D7A98A-A18D-4B14-BD71-AAD9615EFCA9}" type="slidenum">
              <a:rPr lang="en-US" smtClean="0"/>
              <a:pPr/>
              <a:t>3</a:t>
            </a:fld>
            <a:endParaRPr lang="en-US"/>
          </a:p>
        </p:txBody>
      </p:sp>
      <p:sp>
        <p:nvSpPr>
          <p:cNvPr id="15" name="Content Placeholder 2">
            <a:extLst>
              <a:ext uri="{FF2B5EF4-FFF2-40B4-BE49-F238E27FC236}">
                <a16:creationId xmlns:a16="http://schemas.microsoft.com/office/drawing/2014/main" id="{F5EA30A5-E3C4-4413-AA52-29A42EE5F1B5}"/>
              </a:ext>
            </a:extLst>
          </p:cNvPr>
          <p:cNvSpPr txBox="1">
            <a:spLocks/>
          </p:cNvSpPr>
          <p:nvPr/>
        </p:nvSpPr>
        <p:spPr>
          <a:xfrm>
            <a:off x="3429700" y="1915050"/>
            <a:ext cx="5444455" cy="3756423"/>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lnSpc>
                <a:spcPct val="80000"/>
              </a:lnSpc>
              <a:spcBef>
                <a:spcPts val="1200"/>
              </a:spcBef>
              <a:buClr>
                <a:srgbClr val="92D050"/>
              </a:buClr>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lnSpc>
                <a:spcPct val="80000"/>
              </a:lnSpc>
              <a:spcBef>
                <a:spcPts val="1200"/>
              </a:spcBef>
              <a:buClr>
                <a:srgbClr val="92D050"/>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80000"/>
              </a:lnSpc>
              <a:spcBef>
                <a:spcPts val="1200"/>
              </a:spcBef>
              <a:buClr>
                <a:srgbClr val="92D050"/>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80000"/>
              </a:lnSpc>
              <a:spcBef>
                <a:spcPts val="1200"/>
              </a:spcBef>
              <a:buClr>
                <a:srgbClr val="92D050"/>
              </a:buClr>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80000"/>
              </a:lnSpc>
              <a:spcBef>
                <a:spcPts val="1200"/>
              </a:spcBef>
              <a:buClr>
                <a:srgbClr val="92D050"/>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85763" indent="-385763">
              <a:buFont typeface="+mj-lt"/>
              <a:buAutoNum type="arabicPeriod"/>
              <a:defRPr/>
            </a:pPr>
            <a:r>
              <a:rPr lang="en-US" dirty="0">
                <a:solidFill>
                  <a:srgbClr val="00B050"/>
                </a:solidFill>
                <a:latin typeface="Museo Sans 300" panose="02000000000000000000" pitchFamily="2" charset="77"/>
                <a:cs typeface="Arial" panose="020B0604020202020204" pitchFamily="34" charset="0"/>
              </a:rPr>
              <a:t>No cleaning needed</a:t>
            </a:r>
          </a:p>
          <a:p>
            <a:pPr lvl="1" indent="-385763">
              <a:buFont typeface="+mj-lt"/>
              <a:buAutoNum type="alphaLcPeriod"/>
              <a:defRPr/>
            </a:pPr>
            <a:r>
              <a:rPr lang="en-US" dirty="0">
                <a:solidFill>
                  <a:srgbClr val="00B050"/>
                </a:solidFill>
                <a:latin typeface="Museo Sans 300" panose="02000000000000000000" pitchFamily="2" charset="77"/>
                <a:cs typeface="Arial" panose="020B0604020202020204" pitchFamily="34" charset="0"/>
              </a:rPr>
              <a:t>Redundant or dedicated equipment (isolated) </a:t>
            </a:r>
          </a:p>
          <a:p>
            <a:pPr marL="385763" indent="-385763">
              <a:buFont typeface="+mj-lt"/>
              <a:buAutoNum type="arabicPeriod"/>
              <a:defRPr/>
            </a:pPr>
            <a:r>
              <a:rPr lang="en-US" dirty="0">
                <a:solidFill>
                  <a:srgbClr val="00B050"/>
                </a:solidFill>
                <a:latin typeface="Museo Sans 300" panose="02000000000000000000" pitchFamily="2" charset="77"/>
                <a:cs typeface="Arial" panose="020B0604020202020204" pitchFamily="34" charset="0"/>
              </a:rPr>
              <a:t>Purge (next product or inert material)</a:t>
            </a:r>
          </a:p>
          <a:p>
            <a:pPr marL="385763" indent="-385763">
              <a:buFont typeface="+mj-lt"/>
              <a:buAutoNum type="arabicPeriod"/>
              <a:defRPr/>
            </a:pPr>
            <a:r>
              <a:rPr lang="en-US" dirty="0">
                <a:solidFill>
                  <a:srgbClr val="00B050"/>
                </a:solidFill>
                <a:latin typeface="Museo Sans 300" panose="02000000000000000000" pitchFamily="2" charset="77"/>
                <a:cs typeface="Arial" panose="020B0604020202020204" pitchFamily="34" charset="0"/>
              </a:rPr>
              <a:t>Dry clean</a:t>
            </a:r>
          </a:p>
          <a:p>
            <a:pPr marL="385763" indent="-385763">
              <a:buFont typeface="+mj-lt"/>
              <a:buAutoNum type="arabicPeriod"/>
              <a:defRPr/>
            </a:pPr>
            <a:r>
              <a:rPr lang="en-US" dirty="0">
                <a:solidFill>
                  <a:srgbClr val="00B050"/>
                </a:solidFill>
                <a:latin typeface="Museo Sans 300" panose="02000000000000000000" pitchFamily="2" charset="77"/>
                <a:cs typeface="Arial" panose="020B0604020202020204" pitchFamily="34" charset="0"/>
              </a:rPr>
              <a:t>Dry clean w/chemicals</a:t>
            </a:r>
          </a:p>
          <a:p>
            <a:pPr marL="385763" indent="-385763">
              <a:buFont typeface="+mj-lt"/>
              <a:buAutoNum type="arabicPeriod"/>
              <a:defRPr/>
            </a:pPr>
            <a:r>
              <a:rPr lang="en-US" dirty="0">
                <a:solidFill>
                  <a:srgbClr val="FFCCA4">
                    <a:lumMod val="75000"/>
                  </a:srgbClr>
                </a:solidFill>
                <a:latin typeface="Museo Sans 300" panose="02000000000000000000" pitchFamily="2" charset="77"/>
                <a:cs typeface="Arial" panose="020B0604020202020204" pitchFamily="34" charset="0"/>
              </a:rPr>
              <a:t>CIP (Clean in Place)</a:t>
            </a:r>
          </a:p>
          <a:p>
            <a:pPr marL="385763" indent="-385763">
              <a:buFont typeface="+mj-lt"/>
              <a:buAutoNum type="arabicPeriod"/>
              <a:defRPr/>
            </a:pPr>
            <a:r>
              <a:rPr lang="en-US" dirty="0">
                <a:solidFill>
                  <a:srgbClr val="FFCCA4">
                    <a:lumMod val="75000"/>
                  </a:srgbClr>
                </a:solidFill>
                <a:latin typeface="Museo Sans 300" panose="02000000000000000000" pitchFamily="2" charset="77"/>
                <a:cs typeface="Arial" panose="020B0604020202020204" pitchFamily="34" charset="0"/>
              </a:rPr>
              <a:t>Controlled wet clean – out of place</a:t>
            </a:r>
          </a:p>
          <a:p>
            <a:pPr marL="642938" lvl="1" indent="-342900">
              <a:buFont typeface="+mj-lt"/>
              <a:buAutoNum type="alphaLcPeriod"/>
              <a:defRPr/>
            </a:pPr>
            <a:r>
              <a:rPr lang="en-US" dirty="0">
                <a:solidFill>
                  <a:srgbClr val="FFCCA4">
                    <a:lumMod val="75000"/>
                  </a:srgbClr>
                </a:solidFill>
                <a:latin typeface="Museo Sans 300" panose="02000000000000000000" pitchFamily="2" charset="77"/>
                <a:cs typeface="Arial" panose="020B0604020202020204" pitchFamily="34" charset="0"/>
              </a:rPr>
              <a:t>Automated washer</a:t>
            </a:r>
          </a:p>
          <a:p>
            <a:pPr marL="385763" indent="-385763">
              <a:buFont typeface="+mj-lt"/>
              <a:buAutoNum type="arabicPeriod"/>
              <a:defRPr/>
            </a:pPr>
            <a:r>
              <a:rPr lang="en-US" dirty="0">
                <a:solidFill>
                  <a:srgbClr val="FF0000"/>
                </a:solidFill>
                <a:latin typeface="Museo Sans 300" panose="02000000000000000000" pitchFamily="2" charset="77"/>
                <a:cs typeface="Arial" panose="020B0604020202020204" pitchFamily="34" charset="0"/>
              </a:rPr>
              <a:t>ACS (Assisted Cleaning System)</a:t>
            </a:r>
          </a:p>
          <a:p>
            <a:pPr marL="385763" indent="-385763">
              <a:buFont typeface="+mj-lt"/>
              <a:buAutoNum type="arabicPeriod"/>
              <a:defRPr/>
            </a:pPr>
            <a:r>
              <a:rPr lang="en-US" dirty="0">
                <a:solidFill>
                  <a:srgbClr val="FF0000"/>
                </a:solidFill>
                <a:latin typeface="Museo Sans 300" panose="02000000000000000000" pitchFamily="2" charset="77"/>
                <a:cs typeface="Arial" panose="020B0604020202020204" pitchFamily="34" charset="0"/>
              </a:rPr>
              <a:t>Controlled wet clean – in place</a:t>
            </a:r>
          </a:p>
          <a:p>
            <a:pPr marL="385763" indent="-385763">
              <a:buFont typeface="+mj-lt"/>
              <a:buAutoNum type="arabicPeriod"/>
              <a:defRPr/>
            </a:pPr>
            <a:r>
              <a:rPr lang="en-US" dirty="0">
                <a:solidFill>
                  <a:srgbClr val="FF0000"/>
                </a:solidFill>
                <a:latin typeface="Museo Sans 300" panose="02000000000000000000" pitchFamily="2" charset="77"/>
                <a:cs typeface="Arial" panose="020B0604020202020204" pitchFamily="34" charset="0"/>
              </a:rPr>
              <a:t>Flood cleaning</a:t>
            </a:r>
          </a:p>
        </p:txBody>
      </p:sp>
    </p:spTree>
    <p:extLst>
      <p:ext uri="{BB962C8B-B14F-4D97-AF65-F5344CB8AC3E}">
        <p14:creationId xmlns:p14="http://schemas.microsoft.com/office/powerpoint/2010/main" val="3312970426"/>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5">
                                            <p:txEl>
                                              <p:pRg st="7" end="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
                                            <p:txEl>
                                              <p:pRg st="8" end="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5">
                                            <p:txEl>
                                              <p:pRg st="9" end="9"/>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Método</a:t>
            </a:r>
            <a:r>
              <a:rPr lang="en-US" dirty="0"/>
              <a:t> de </a:t>
            </a:r>
            <a:r>
              <a:rPr lang="en-US" dirty="0" err="1"/>
              <a:t>Limpeza</a:t>
            </a:r>
            <a:r>
              <a:rPr lang="en-US" dirty="0"/>
              <a:t> – </a:t>
            </a:r>
            <a:r>
              <a:rPr lang="en-US" dirty="0" err="1"/>
              <a:t>Ordem</a:t>
            </a:r>
            <a:r>
              <a:rPr lang="en-US" dirty="0"/>
              <a:t> de </a:t>
            </a:r>
            <a:r>
              <a:rPr lang="en-US" dirty="0" err="1"/>
              <a:t>Preferência</a:t>
            </a:r>
            <a:endParaRPr lang="en-US" dirty="0"/>
          </a:p>
        </p:txBody>
      </p:sp>
      <p:sp>
        <p:nvSpPr>
          <p:cNvPr id="3" name="Content Placeholder 2"/>
          <p:cNvSpPr>
            <a:spLocks noGrp="1"/>
          </p:cNvSpPr>
          <p:nvPr>
            <p:ph idx="1"/>
          </p:nvPr>
        </p:nvSpPr>
        <p:spPr>
          <a:xfrm>
            <a:off x="3277300" y="1762650"/>
            <a:ext cx="7549726" cy="3756423"/>
          </a:xfrm>
        </p:spPr>
        <p:txBody>
          <a:bodyPr>
            <a:normAutofit fontScale="77500" lnSpcReduction="20000"/>
          </a:bodyPr>
          <a:lstStyle/>
          <a:p>
            <a:pPr marL="385763" indent="-385763">
              <a:buFont typeface="+mj-lt"/>
              <a:buAutoNum type="arabicPeriod"/>
            </a:pPr>
            <a:r>
              <a:rPr lang="en-US" dirty="0" err="1">
                <a:solidFill>
                  <a:schemeClr val="accent6">
                    <a:lumMod val="50000"/>
                  </a:schemeClr>
                </a:solidFill>
              </a:rPr>
              <a:t>Nenhuma</a:t>
            </a:r>
            <a:r>
              <a:rPr lang="en-US" dirty="0">
                <a:solidFill>
                  <a:schemeClr val="accent6">
                    <a:lumMod val="50000"/>
                  </a:schemeClr>
                </a:solidFill>
              </a:rPr>
              <a:t> </a:t>
            </a:r>
            <a:r>
              <a:rPr lang="en-US" dirty="0" err="1">
                <a:solidFill>
                  <a:schemeClr val="accent6">
                    <a:lumMod val="50000"/>
                  </a:schemeClr>
                </a:solidFill>
              </a:rPr>
              <a:t>Limpeza</a:t>
            </a:r>
            <a:r>
              <a:rPr lang="en-US" dirty="0">
                <a:solidFill>
                  <a:schemeClr val="accent6">
                    <a:lumMod val="50000"/>
                  </a:schemeClr>
                </a:solidFill>
              </a:rPr>
              <a:t> </a:t>
            </a:r>
            <a:r>
              <a:rPr lang="en-US" dirty="0" err="1">
                <a:solidFill>
                  <a:schemeClr val="accent6">
                    <a:lumMod val="50000"/>
                  </a:schemeClr>
                </a:solidFill>
              </a:rPr>
              <a:t>Necessária</a:t>
            </a:r>
            <a:endParaRPr lang="en-US" dirty="0">
              <a:solidFill>
                <a:schemeClr val="accent6">
                  <a:lumMod val="50000"/>
                </a:schemeClr>
              </a:solidFill>
            </a:endParaRPr>
          </a:p>
          <a:p>
            <a:pPr lvl="1" indent="-385763">
              <a:buFont typeface="+mj-lt"/>
              <a:buAutoNum type="alphaLcPeriod"/>
            </a:pPr>
            <a:r>
              <a:rPr lang="en-US" dirty="0" err="1">
                <a:solidFill>
                  <a:schemeClr val="accent6">
                    <a:lumMod val="50000"/>
                  </a:schemeClr>
                </a:solidFill>
              </a:rPr>
              <a:t>Equipamento</a:t>
            </a:r>
            <a:r>
              <a:rPr lang="en-US" dirty="0">
                <a:solidFill>
                  <a:schemeClr val="accent6">
                    <a:lumMod val="50000"/>
                  </a:schemeClr>
                </a:solidFill>
              </a:rPr>
              <a:t> </a:t>
            </a:r>
            <a:r>
              <a:rPr lang="en-US" dirty="0" err="1">
                <a:solidFill>
                  <a:schemeClr val="accent6">
                    <a:lumMod val="50000"/>
                  </a:schemeClr>
                </a:solidFill>
              </a:rPr>
              <a:t>redundante</a:t>
            </a:r>
            <a:r>
              <a:rPr lang="en-US" dirty="0">
                <a:solidFill>
                  <a:schemeClr val="accent6">
                    <a:lumMod val="50000"/>
                  </a:schemeClr>
                </a:solidFill>
              </a:rPr>
              <a:t> </a:t>
            </a:r>
            <a:r>
              <a:rPr lang="en-US" dirty="0" err="1">
                <a:solidFill>
                  <a:schemeClr val="accent6">
                    <a:lumMod val="50000"/>
                  </a:schemeClr>
                </a:solidFill>
              </a:rPr>
              <a:t>ou</a:t>
            </a:r>
            <a:r>
              <a:rPr lang="en-US" dirty="0">
                <a:solidFill>
                  <a:schemeClr val="accent6">
                    <a:lumMod val="50000"/>
                  </a:schemeClr>
                </a:solidFill>
              </a:rPr>
              <a:t> </a:t>
            </a:r>
            <a:r>
              <a:rPr lang="en-US" dirty="0" err="1">
                <a:solidFill>
                  <a:schemeClr val="accent6">
                    <a:lumMod val="50000"/>
                  </a:schemeClr>
                </a:solidFill>
              </a:rPr>
              <a:t>dedicado</a:t>
            </a:r>
            <a:endParaRPr lang="en-US" dirty="0">
              <a:solidFill>
                <a:schemeClr val="accent6">
                  <a:lumMod val="50000"/>
                </a:schemeClr>
              </a:solidFill>
            </a:endParaRPr>
          </a:p>
          <a:p>
            <a:pPr marL="385763" indent="-385763">
              <a:buFont typeface="+mj-lt"/>
              <a:buAutoNum type="arabicPeriod"/>
            </a:pPr>
            <a:r>
              <a:rPr lang="en-US" dirty="0" err="1">
                <a:solidFill>
                  <a:schemeClr val="accent6">
                    <a:lumMod val="50000"/>
                  </a:schemeClr>
                </a:solidFill>
              </a:rPr>
              <a:t>Purga</a:t>
            </a:r>
            <a:r>
              <a:rPr lang="en-US" dirty="0">
                <a:solidFill>
                  <a:schemeClr val="accent6">
                    <a:lumMod val="50000"/>
                  </a:schemeClr>
                </a:solidFill>
              </a:rPr>
              <a:t>/</a:t>
            </a:r>
            <a:r>
              <a:rPr lang="en-US" dirty="0" err="1">
                <a:solidFill>
                  <a:schemeClr val="accent6">
                    <a:lumMod val="50000"/>
                  </a:schemeClr>
                </a:solidFill>
              </a:rPr>
              <a:t>Empurre</a:t>
            </a:r>
            <a:r>
              <a:rPr lang="en-US" dirty="0">
                <a:solidFill>
                  <a:schemeClr val="accent6">
                    <a:lumMod val="50000"/>
                  </a:schemeClr>
                </a:solidFill>
              </a:rPr>
              <a:t> (</a:t>
            </a:r>
            <a:r>
              <a:rPr lang="en-US" dirty="0" err="1">
                <a:solidFill>
                  <a:schemeClr val="accent6">
                    <a:lumMod val="50000"/>
                  </a:schemeClr>
                </a:solidFill>
              </a:rPr>
              <a:t>próximo</a:t>
            </a:r>
            <a:r>
              <a:rPr lang="en-US" dirty="0">
                <a:solidFill>
                  <a:schemeClr val="accent6">
                    <a:lumMod val="50000"/>
                  </a:schemeClr>
                </a:solidFill>
              </a:rPr>
              <a:t> </a:t>
            </a:r>
            <a:r>
              <a:rPr lang="en-US" dirty="0" err="1">
                <a:solidFill>
                  <a:schemeClr val="accent6">
                    <a:lumMod val="50000"/>
                  </a:schemeClr>
                </a:solidFill>
              </a:rPr>
              <a:t>produto</a:t>
            </a:r>
            <a:r>
              <a:rPr lang="en-US" dirty="0">
                <a:solidFill>
                  <a:schemeClr val="accent6">
                    <a:lumMod val="50000"/>
                  </a:schemeClr>
                </a:solidFill>
              </a:rPr>
              <a:t> </a:t>
            </a:r>
            <a:r>
              <a:rPr lang="en-US" dirty="0" err="1">
                <a:solidFill>
                  <a:schemeClr val="accent6">
                    <a:lumMod val="50000"/>
                  </a:schemeClr>
                </a:solidFill>
              </a:rPr>
              <a:t>ou</a:t>
            </a:r>
            <a:r>
              <a:rPr lang="en-US" dirty="0">
                <a:solidFill>
                  <a:schemeClr val="accent6">
                    <a:lumMod val="50000"/>
                  </a:schemeClr>
                </a:solidFill>
              </a:rPr>
              <a:t> material </a:t>
            </a:r>
            <a:r>
              <a:rPr lang="en-US" dirty="0" err="1">
                <a:solidFill>
                  <a:schemeClr val="accent6">
                    <a:lumMod val="50000"/>
                  </a:schemeClr>
                </a:solidFill>
              </a:rPr>
              <a:t>inerte</a:t>
            </a:r>
            <a:r>
              <a:rPr lang="en-US" dirty="0">
                <a:solidFill>
                  <a:schemeClr val="accent6">
                    <a:lumMod val="50000"/>
                  </a:schemeClr>
                </a:solidFill>
              </a:rPr>
              <a:t>)</a:t>
            </a:r>
          </a:p>
          <a:p>
            <a:pPr marL="385763" indent="-385763">
              <a:buFont typeface="+mj-lt"/>
              <a:buAutoNum type="arabicPeriod"/>
            </a:pPr>
            <a:r>
              <a:rPr lang="en-US" dirty="0" err="1">
                <a:solidFill>
                  <a:schemeClr val="accent6">
                    <a:lumMod val="50000"/>
                  </a:schemeClr>
                </a:solidFill>
              </a:rPr>
              <a:t>Limpeza</a:t>
            </a:r>
            <a:r>
              <a:rPr lang="en-US" dirty="0">
                <a:solidFill>
                  <a:schemeClr val="accent6">
                    <a:lumMod val="50000"/>
                  </a:schemeClr>
                </a:solidFill>
              </a:rPr>
              <a:t> </a:t>
            </a:r>
            <a:r>
              <a:rPr lang="en-US" dirty="0" err="1">
                <a:solidFill>
                  <a:schemeClr val="accent6">
                    <a:lumMod val="50000"/>
                  </a:schemeClr>
                </a:solidFill>
              </a:rPr>
              <a:t>seca</a:t>
            </a:r>
            <a:endParaRPr lang="en-US" dirty="0">
              <a:solidFill>
                <a:schemeClr val="accent6">
                  <a:lumMod val="50000"/>
                </a:schemeClr>
              </a:solidFill>
            </a:endParaRPr>
          </a:p>
          <a:p>
            <a:pPr marL="385763" indent="-385763">
              <a:buFont typeface="+mj-lt"/>
              <a:buAutoNum type="arabicPeriod"/>
            </a:pPr>
            <a:r>
              <a:rPr lang="en-US" dirty="0" err="1">
                <a:solidFill>
                  <a:schemeClr val="accent6">
                    <a:lumMod val="50000"/>
                  </a:schemeClr>
                </a:solidFill>
              </a:rPr>
              <a:t>Limpeza</a:t>
            </a:r>
            <a:r>
              <a:rPr lang="en-US" dirty="0">
                <a:solidFill>
                  <a:schemeClr val="accent6">
                    <a:lumMod val="50000"/>
                  </a:schemeClr>
                </a:solidFill>
              </a:rPr>
              <a:t> </a:t>
            </a:r>
            <a:r>
              <a:rPr lang="en-US" dirty="0" err="1">
                <a:solidFill>
                  <a:schemeClr val="accent6">
                    <a:lumMod val="50000"/>
                  </a:schemeClr>
                </a:solidFill>
              </a:rPr>
              <a:t>seca</a:t>
            </a:r>
            <a:r>
              <a:rPr lang="en-US" dirty="0">
                <a:solidFill>
                  <a:schemeClr val="accent6">
                    <a:lumMod val="50000"/>
                  </a:schemeClr>
                </a:solidFill>
              </a:rPr>
              <a:t> com </a:t>
            </a:r>
            <a:r>
              <a:rPr lang="en-US" dirty="0" err="1">
                <a:solidFill>
                  <a:schemeClr val="accent6">
                    <a:lumMod val="50000"/>
                  </a:schemeClr>
                </a:solidFill>
              </a:rPr>
              <a:t>químicos</a:t>
            </a:r>
            <a:endParaRPr lang="en-US" dirty="0">
              <a:solidFill>
                <a:schemeClr val="accent6">
                  <a:lumMod val="50000"/>
                </a:schemeClr>
              </a:solidFill>
            </a:endParaRPr>
          </a:p>
          <a:p>
            <a:pPr marL="385763" indent="-385763">
              <a:buFont typeface="+mj-lt"/>
              <a:buAutoNum type="arabicPeriod"/>
            </a:pPr>
            <a:r>
              <a:rPr lang="en-US" dirty="0">
                <a:solidFill>
                  <a:srgbClr val="002060"/>
                </a:solidFill>
              </a:rPr>
              <a:t>CIP (Clean in Place)</a:t>
            </a:r>
          </a:p>
          <a:p>
            <a:pPr marL="385763" indent="-385763">
              <a:buFont typeface="+mj-lt"/>
              <a:buAutoNum type="arabicPeriod"/>
            </a:pPr>
            <a:r>
              <a:rPr lang="en-US" dirty="0" err="1">
                <a:solidFill>
                  <a:srgbClr val="002060"/>
                </a:solidFill>
              </a:rPr>
              <a:t>Limpeza</a:t>
            </a:r>
            <a:r>
              <a:rPr lang="en-US" dirty="0">
                <a:solidFill>
                  <a:srgbClr val="002060"/>
                </a:solidFill>
              </a:rPr>
              <a:t> </a:t>
            </a:r>
            <a:r>
              <a:rPr lang="en-US" dirty="0" err="1">
                <a:solidFill>
                  <a:srgbClr val="002060"/>
                </a:solidFill>
              </a:rPr>
              <a:t>úmida</a:t>
            </a:r>
            <a:r>
              <a:rPr lang="en-US" dirty="0">
                <a:solidFill>
                  <a:srgbClr val="002060"/>
                </a:solidFill>
              </a:rPr>
              <a:t> </a:t>
            </a:r>
            <a:r>
              <a:rPr lang="en-US" dirty="0" err="1">
                <a:solidFill>
                  <a:srgbClr val="002060"/>
                </a:solidFill>
              </a:rPr>
              <a:t>controlada</a:t>
            </a:r>
            <a:r>
              <a:rPr lang="en-US" dirty="0">
                <a:solidFill>
                  <a:srgbClr val="002060"/>
                </a:solidFill>
              </a:rPr>
              <a:t> – fora do local (“out of place”)</a:t>
            </a:r>
          </a:p>
          <a:p>
            <a:pPr marL="642938" lvl="1" indent="-342900">
              <a:buFont typeface="+mj-lt"/>
              <a:buAutoNum type="alphaLcPeriod"/>
            </a:pPr>
            <a:r>
              <a:rPr lang="en-US" dirty="0" err="1">
                <a:solidFill>
                  <a:srgbClr val="002060"/>
                </a:solidFill>
              </a:rPr>
              <a:t>Lavadora</a:t>
            </a:r>
            <a:r>
              <a:rPr lang="en-US" dirty="0">
                <a:solidFill>
                  <a:srgbClr val="002060"/>
                </a:solidFill>
              </a:rPr>
              <a:t> </a:t>
            </a:r>
            <a:r>
              <a:rPr lang="en-US" dirty="0" err="1">
                <a:solidFill>
                  <a:srgbClr val="002060"/>
                </a:solidFill>
              </a:rPr>
              <a:t>automática</a:t>
            </a:r>
            <a:endParaRPr lang="en-US" dirty="0">
              <a:solidFill>
                <a:srgbClr val="002060"/>
              </a:solidFill>
            </a:endParaRPr>
          </a:p>
          <a:p>
            <a:pPr marL="385763" indent="-385763">
              <a:buFont typeface="+mj-lt"/>
              <a:buAutoNum type="arabicPeriod"/>
            </a:pPr>
            <a:r>
              <a:rPr lang="en-US" dirty="0">
                <a:solidFill>
                  <a:srgbClr val="002060"/>
                </a:solidFill>
              </a:rPr>
              <a:t>ACS (Sistema de </a:t>
            </a:r>
            <a:r>
              <a:rPr lang="en-US" dirty="0" err="1">
                <a:solidFill>
                  <a:srgbClr val="002060"/>
                </a:solidFill>
              </a:rPr>
              <a:t>Limpeza</a:t>
            </a:r>
            <a:r>
              <a:rPr lang="en-US" dirty="0">
                <a:solidFill>
                  <a:srgbClr val="002060"/>
                </a:solidFill>
              </a:rPr>
              <a:t> </a:t>
            </a:r>
            <a:r>
              <a:rPr lang="en-US" dirty="0" err="1">
                <a:solidFill>
                  <a:srgbClr val="002060"/>
                </a:solidFill>
              </a:rPr>
              <a:t>Assistida</a:t>
            </a:r>
            <a:r>
              <a:rPr lang="en-US" dirty="0">
                <a:solidFill>
                  <a:srgbClr val="002060"/>
                </a:solidFill>
              </a:rPr>
              <a:t>)</a:t>
            </a:r>
          </a:p>
          <a:p>
            <a:pPr marL="385763" indent="-385763">
              <a:buFont typeface="+mj-lt"/>
              <a:buAutoNum type="arabicPeriod"/>
            </a:pPr>
            <a:r>
              <a:rPr lang="en-US" dirty="0" err="1">
                <a:solidFill>
                  <a:srgbClr val="002060"/>
                </a:solidFill>
              </a:rPr>
              <a:t>Limpeza</a:t>
            </a:r>
            <a:r>
              <a:rPr lang="en-US" dirty="0">
                <a:solidFill>
                  <a:srgbClr val="002060"/>
                </a:solidFill>
              </a:rPr>
              <a:t> </a:t>
            </a:r>
            <a:r>
              <a:rPr lang="en-US" dirty="0" err="1">
                <a:solidFill>
                  <a:srgbClr val="002060"/>
                </a:solidFill>
              </a:rPr>
              <a:t>úmida</a:t>
            </a:r>
            <a:r>
              <a:rPr lang="en-US" dirty="0">
                <a:solidFill>
                  <a:srgbClr val="002060"/>
                </a:solidFill>
              </a:rPr>
              <a:t> </a:t>
            </a:r>
            <a:r>
              <a:rPr lang="en-US" dirty="0" err="1">
                <a:solidFill>
                  <a:srgbClr val="002060"/>
                </a:solidFill>
              </a:rPr>
              <a:t>controlada</a:t>
            </a:r>
            <a:r>
              <a:rPr lang="en-US" dirty="0">
                <a:solidFill>
                  <a:srgbClr val="002060"/>
                </a:solidFill>
              </a:rPr>
              <a:t> – no local (“in place”)</a:t>
            </a:r>
          </a:p>
          <a:p>
            <a:pPr marL="385763" indent="-385763">
              <a:buFont typeface="+mj-lt"/>
              <a:buAutoNum type="arabicPeriod"/>
            </a:pPr>
            <a:r>
              <a:rPr lang="en-US" dirty="0" err="1">
                <a:solidFill>
                  <a:srgbClr val="002060"/>
                </a:solidFill>
              </a:rPr>
              <a:t>Limpeza</a:t>
            </a:r>
            <a:r>
              <a:rPr lang="en-US" dirty="0">
                <a:solidFill>
                  <a:srgbClr val="002060"/>
                </a:solidFill>
              </a:rPr>
              <a:t> </a:t>
            </a:r>
            <a:r>
              <a:rPr lang="en-US" dirty="0" err="1">
                <a:solidFill>
                  <a:srgbClr val="002060"/>
                </a:solidFill>
              </a:rPr>
              <a:t>úmida</a:t>
            </a:r>
            <a:endParaRPr lang="en-US" dirty="0">
              <a:solidFill>
                <a:srgbClr val="002060"/>
              </a:solidFill>
            </a:endParaRPr>
          </a:p>
        </p:txBody>
      </p:sp>
      <p:sp>
        <p:nvSpPr>
          <p:cNvPr id="4" name="Arrow: Down 3">
            <a:extLst>
              <a:ext uri="{FF2B5EF4-FFF2-40B4-BE49-F238E27FC236}">
                <a16:creationId xmlns:a16="http://schemas.microsoft.com/office/drawing/2014/main" id="{B8504B6B-CF31-4F7A-87AD-554C1AE752A0}"/>
              </a:ext>
            </a:extLst>
          </p:cNvPr>
          <p:cNvSpPr/>
          <p:nvPr/>
        </p:nvSpPr>
        <p:spPr>
          <a:xfrm>
            <a:off x="1684474" y="1885951"/>
            <a:ext cx="1400962" cy="3491982"/>
          </a:xfrm>
          <a:prstGeom prst="downArrow">
            <a:avLst>
              <a:gd name="adj1" fmla="val 63473"/>
              <a:gd name="adj2" fmla="val 23054"/>
            </a:avLst>
          </a:prstGeom>
          <a:gradFill flip="none" rotWithShape="1">
            <a:gsLst>
              <a:gs pos="0">
                <a:srgbClr val="00B050"/>
              </a:gs>
              <a:gs pos="55000">
                <a:srgbClr val="FFC000"/>
              </a:gs>
              <a:gs pos="100000">
                <a:srgbClr val="FF0000"/>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a:endParaRPr>
          </a:p>
        </p:txBody>
      </p:sp>
      <p:pic>
        <p:nvPicPr>
          <p:cNvPr id="7" name="Picture 6">
            <a:extLst>
              <a:ext uri="{FF2B5EF4-FFF2-40B4-BE49-F238E27FC236}">
                <a16:creationId xmlns:a16="http://schemas.microsoft.com/office/drawing/2014/main" id="{D813704E-D765-4D9E-8DAC-BAA178B24B00}"/>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rot="21379457" flipH="1">
            <a:off x="2304657" y="4912654"/>
            <a:ext cx="451244" cy="244345"/>
          </a:xfrm>
          <a:prstGeom prst="rect">
            <a:avLst/>
          </a:prstGeom>
        </p:spPr>
      </p:pic>
      <p:pic>
        <p:nvPicPr>
          <p:cNvPr id="8" name="Picture 7">
            <a:extLst>
              <a:ext uri="{FF2B5EF4-FFF2-40B4-BE49-F238E27FC236}">
                <a16:creationId xmlns:a16="http://schemas.microsoft.com/office/drawing/2014/main" id="{7A470436-9C05-4E52-9519-FDD1FD9FB622}"/>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75483" y="4375137"/>
            <a:ext cx="457277" cy="247611"/>
          </a:xfrm>
          <a:prstGeom prst="rect">
            <a:avLst/>
          </a:prstGeom>
        </p:spPr>
      </p:pic>
      <p:pic>
        <p:nvPicPr>
          <p:cNvPr id="9" name="Picture 8">
            <a:extLst>
              <a:ext uri="{FF2B5EF4-FFF2-40B4-BE49-F238E27FC236}">
                <a16:creationId xmlns:a16="http://schemas.microsoft.com/office/drawing/2014/main" id="{31C380FD-38B5-4C88-ACAA-FFC10B693D19}"/>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19685" y="4643966"/>
            <a:ext cx="457277" cy="247611"/>
          </a:xfrm>
          <a:prstGeom prst="rect">
            <a:avLst/>
          </a:prstGeom>
        </p:spPr>
      </p:pic>
      <p:pic>
        <p:nvPicPr>
          <p:cNvPr id="14" name="Picture 13">
            <a:extLst>
              <a:ext uri="{FF2B5EF4-FFF2-40B4-BE49-F238E27FC236}">
                <a16:creationId xmlns:a16="http://schemas.microsoft.com/office/drawing/2014/main" id="{AEC3BE95-EA63-4F7D-BF02-31E8B4B6048C}"/>
              </a:ext>
            </a:extLst>
          </p:cNvPr>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flipH="1">
            <a:off x="2384955" y="1895149"/>
            <a:ext cx="457277" cy="247611"/>
          </a:xfrm>
          <a:prstGeom prst="rect">
            <a:avLst/>
          </a:prstGeom>
        </p:spPr>
      </p:pic>
      <p:pic>
        <p:nvPicPr>
          <p:cNvPr id="16" name="Picture 15">
            <a:extLst>
              <a:ext uri="{FF2B5EF4-FFF2-40B4-BE49-F238E27FC236}">
                <a16:creationId xmlns:a16="http://schemas.microsoft.com/office/drawing/2014/main" id="{6F35C033-9915-4551-A514-A026200B8E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4541152"/>
            <a:ext cx="231620" cy="231620"/>
          </a:xfrm>
          <a:prstGeom prst="rect">
            <a:avLst/>
          </a:prstGeom>
        </p:spPr>
      </p:pic>
      <p:pic>
        <p:nvPicPr>
          <p:cNvPr id="17" name="Picture 16">
            <a:extLst>
              <a:ext uri="{FF2B5EF4-FFF2-40B4-BE49-F238E27FC236}">
                <a16:creationId xmlns:a16="http://schemas.microsoft.com/office/drawing/2014/main" id="{0F5B19EA-908F-40F0-874F-FEF856C1B8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1997" y="4307245"/>
            <a:ext cx="230130" cy="262087"/>
          </a:xfrm>
          <a:prstGeom prst="rect">
            <a:avLst/>
          </a:prstGeom>
        </p:spPr>
      </p:pic>
      <p:pic>
        <p:nvPicPr>
          <p:cNvPr id="18" name="Picture 17">
            <a:extLst>
              <a:ext uri="{FF2B5EF4-FFF2-40B4-BE49-F238E27FC236}">
                <a16:creationId xmlns:a16="http://schemas.microsoft.com/office/drawing/2014/main" id="{D9DC5BC4-A71A-4033-A6A0-BFF04D0452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4777495"/>
            <a:ext cx="231620" cy="231620"/>
          </a:xfrm>
          <a:prstGeom prst="rect">
            <a:avLst/>
          </a:prstGeom>
        </p:spPr>
      </p:pic>
      <p:pic>
        <p:nvPicPr>
          <p:cNvPr id="19" name="Picture 18">
            <a:extLst>
              <a:ext uri="{FF2B5EF4-FFF2-40B4-BE49-F238E27FC236}">
                <a16:creationId xmlns:a16="http://schemas.microsoft.com/office/drawing/2014/main" id="{421A5EB1-3BBD-41BB-AB26-339FBBC6C8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0507" y="1944182"/>
            <a:ext cx="231620" cy="224975"/>
          </a:xfrm>
          <a:prstGeom prst="rect">
            <a:avLst/>
          </a:prstGeom>
        </p:spPr>
      </p:pic>
      <p:sp>
        <p:nvSpPr>
          <p:cNvPr id="5" name="Slide Number Placeholder 4">
            <a:extLst>
              <a:ext uri="{FF2B5EF4-FFF2-40B4-BE49-F238E27FC236}">
                <a16:creationId xmlns:a16="http://schemas.microsoft.com/office/drawing/2014/main" id="{6EBB598F-97E6-4510-9C60-55B43F356FF7}"/>
              </a:ext>
            </a:extLst>
          </p:cNvPr>
          <p:cNvSpPr>
            <a:spLocks noGrp="1"/>
          </p:cNvSpPr>
          <p:nvPr>
            <p:ph type="sldNum" sz="quarter" idx="12"/>
          </p:nvPr>
        </p:nvSpPr>
        <p:spPr/>
        <p:txBody>
          <a:bodyPr/>
          <a:lstStyle/>
          <a:p>
            <a:fld id="{E8D7A98A-A18D-4B14-BD71-AAD9615EFCA9}" type="slidenum">
              <a:rPr lang="en-US" smtClean="0"/>
              <a:pPr/>
              <a:t>4</a:t>
            </a:fld>
            <a:endParaRPr lang="en-US"/>
          </a:p>
        </p:txBody>
      </p:sp>
    </p:spTree>
    <p:extLst>
      <p:ext uri="{BB962C8B-B14F-4D97-AF65-F5344CB8AC3E}">
        <p14:creationId xmlns:p14="http://schemas.microsoft.com/office/powerpoint/2010/main" val="2369950701"/>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Sanitation-2011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4AA96587C2F84E8F018971B0C3F14D" ma:contentTypeVersion="11" ma:contentTypeDescription="Create a new document." ma:contentTypeScope="" ma:versionID="4c98018cfd9aa25a9be26118b38c62ee">
  <xsd:schema xmlns:xsd="http://www.w3.org/2001/XMLSchema" xmlns:xs="http://www.w3.org/2001/XMLSchema" xmlns:p="http://schemas.microsoft.com/office/2006/metadata/properties" xmlns:ns2="9a9b4d62-19a1-49cf-8d2b-865bad2cf13a" xmlns:ns3="9ff976c5-a540-45c4-981e-a34fbab97463" targetNamespace="http://schemas.microsoft.com/office/2006/metadata/properties" ma:root="true" ma:fieldsID="251a3d301a90641fd4c03c303e4063ee" ns2:_="" ns3:_="">
    <xsd:import namespace="9a9b4d62-19a1-49cf-8d2b-865bad2cf13a"/>
    <xsd:import namespace="9ff976c5-a540-45c4-981e-a34fbab9746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b4d62-19a1-49cf-8d2b-865bad2cf1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d19bc0fb-927f-4b92-8041-2a3e6e7bd4c4"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f976c5-a540-45c4-981e-a34fbab9746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50121dd-3fa1-41db-819c-dddd4951df74}" ma:internalName="TaxCatchAll" ma:showField="CatchAllData" ma:web="9ff976c5-a540-45c4-981e-a34fbab974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a9b4d62-19a1-49cf-8d2b-865bad2cf13a">
      <Terms xmlns="http://schemas.microsoft.com/office/infopath/2007/PartnerControls"/>
    </lcf76f155ced4ddcb4097134ff3c332f>
    <TaxCatchAll xmlns="9ff976c5-a540-45c4-981e-a34fbab97463" xsi:nil="true"/>
  </documentManagement>
</p:properties>
</file>

<file path=customXml/itemProps1.xml><?xml version="1.0" encoding="utf-8"?>
<ds:datastoreItem xmlns:ds="http://schemas.openxmlformats.org/officeDocument/2006/customXml" ds:itemID="{8DC89512-621E-4BE6-995B-5D7C6D20E65E}"/>
</file>

<file path=customXml/itemProps2.xml><?xml version="1.0" encoding="utf-8"?>
<ds:datastoreItem xmlns:ds="http://schemas.openxmlformats.org/officeDocument/2006/customXml" ds:itemID="{C4C00B5D-2E5D-4027-A8C3-80F3686C528A}"/>
</file>

<file path=customXml/itemProps3.xml><?xml version="1.0" encoding="utf-8"?>
<ds:datastoreItem xmlns:ds="http://schemas.openxmlformats.org/officeDocument/2006/customXml" ds:itemID="{F7107D4E-7C07-45B4-B0A2-77E63AF37F7C}"/>
</file>

<file path=docProps/app.xml><?xml version="1.0" encoding="utf-8"?>
<Properties xmlns="http://schemas.openxmlformats.org/officeDocument/2006/extended-properties" xmlns:vt="http://schemas.openxmlformats.org/officeDocument/2006/docPropsVTypes">
  <TotalTime>1353</TotalTime>
  <Words>2841</Words>
  <Application>Microsoft Office PowerPoint</Application>
  <PresentationFormat>Widescreen</PresentationFormat>
  <Paragraphs>102</Paragraphs>
  <Slides>4</Slides>
  <Notes>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Corbel</vt:lpstr>
      <vt:lpstr>Museo Sans 300</vt:lpstr>
      <vt:lpstr>Verdana</vt:lpstr>
      <vt:lpstr>Sanitation-2011_v1</vt:lpstr>
      <vt:lpstr>PowerPoint Presentation</vt:lpstr>
      <vt:lpstr>Cleaning Method – Order of Preference 清洁方法 - 选择次序</vt:lpstr>
      <vt:lpstr>Cleaning Method – Order of Preference</vt:lpstr>
      <vt:lpstr>Método de Limpeza – Ordem de Preferência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Cleaning Method – Order of Preference</dc:title>
  <dc:creator>Karl Thorson</dc:creator>
  <cp:lastModifiedBy>Karl Thorson</cp:lastModifiedBy>
  <cp:revision>16</cp:revision>
  <dcterms:created xsi:type="dcterms:W3CDTF">2018-05-31T14:30:37Z</dcterms:created>
  <dcterms:modified xsi:type="dcterms:W3CDTF">2022-05-04T18:18:06Z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0x010100084AA96587C2F84E8F018971B0C3F14D</vt:lpwstr>
  </property>
</Properties>
</file>